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Old Standard TT"/>
      <p:regular r:id="rId38"/>
      <p:bold r:id="rId39"/>
      <p: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ldStandardT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OldStandardTT-bold.fntdata"/><Relationship Id="rId16" Type="http://schemas.openxmlformats.org/officeDocument/2006/relationships/slide" Target="slides/slide11.xml"/><Relationship Id="rId38" Type="http://schemas.openxmlformats.org/officeDocument/2006/relationships/font" Target="fonts/OldStandardT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Hello and welcome  to Project 1 Presentations</a:t>
            </a:r>
            <a:endParaRPr/>
          </a:p>
          <a:p>
            <a:pPr indent="0" lvl="0" marL="0" rtl="0" algn="l">
              <a:spcBef>
                <a:spcPts val="0"/>
              </a:spcBef>
              <a:spcAft>
                <a:spcPts val="0"/>
              </a:spcAft>
              <a:buNone/>
            </a:pPr>
            <a:r>
              <a:rPr lang="en"/>
              <a:t>We are Group #3, </a:t>
            </a:r>
            <a:endParaRPr/>
          </a:p>
          <a:p>
            <a:pPr indent="0" lvl="0" marL="0" rtl="0" algn="l">
              <a:spcBef>
                <a:spcPts val="0"/>
              </a:spcBef>
              <a:spcAft>
                <a:spcPts val="0"/>
              </a:spcAft>
              <a:buNone/>
            </a:pPr>
            <a:r>
              <a:rPr lang="en"/>
              <a:t>#2 in the presentation order</a:t>
            </a:r>
            <a:endParaRPr/>
          </a:p>
          <a:p>
            <a:pPr indent="0" lvl="0" marL="0" rtl="0" algn="l">
              <a:spcBef>
                <a:spcPts val="0"/>
              </a:spcBef>
              <a:spcAft>
                <a:spcPts val="0"/>
              </a:spcAft>
              <a:buNone/>
            </a:pPr>
            <a:r>
              <a:rPr lang="en"/>
              <a:t>and </a:t>
            </a:r>
            <a:endParaRPr/>
          </a:p>
          <a:p>
            <a:pPr indent="0" lvl="0" marL="0" rtl="0" algn="l">
              <a:spcBef>
                <a:spcPts val="0"/>
              </a:spcBef>
              <a:spcAft>
                <a:spcPts val="0"/>
              </a:spcAft>
              <a:buNone/>
            </a:pPr>
            <a:r>
              <a:rPr lang="en"/>
              <a:t>#1 in your hearts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name is Chris Krokus - I am joined by Pooja, Ana, and Ryan and </a:t>
            </a:r>
            <a:endParaRPr/>
          </a:p>
          <a:p>
            <a:pPr indent="0" lvl="0" marL="0" rtl="0" algn="l">
              <a:spcBef>
                <a:spcPts val="0"/>
              </a:spcBef>
              <a:spcAft>
                <a:spcPts val="0"/>
              </a:spcAft>
              <a:buNone/>
            </a:pPr>
            <a:r>
              <a:rPr lang="en"/>
              <a:t>tonight we are going to explore the relationship between Crime &amp; Poverty </a:t>
            </a:r>
            <a:endParaRPr/>
          </a:p>
          <a:p>
            <a:pPr indent="0" lvl="0" marL="0" rtl="0" algn="l">
              <a:spcBef>
                <a:spcPts val="0"/>
              </a:spcBef>
              <a:spcAft>
                <a:spcPts val="0"/>
              </a:spcAft>
              <a:buNone/>
            </a:pPr>
            <a:r>
              <a:rPr lang="en"/>
              <a:t>In our nation’s capital, Washington DC…</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4feddd63d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4feddd63d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(Pooja - Bottom Middle) Scatter Plot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4feddd63d_2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4feddd63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Ryan- </a:t>
            </a:r>
            <a:r>
              <a:rPr lang="en"/>
              <a:t>Taking the entire year of 2017, an analysis was performed using the "Start_Date" field and aggregating over different period of time to identify a pattern. The incidence of crime remains relatively steady during the week, Over the course of the month, only the 31st day illustrated a significant drop and this like due to only 7 months having 31 days.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respect to changes in crime volume by month, colder months (November, December, February &amp; March) reflected low incidence of crime.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Surprising the high volumes of crime occurred at 3pm and 6pm.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4feddd63d_3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4feddd63d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a:t>
            </a:r>
            <a:r>
              <a:rPr lang="en"/>
              <a:t>Various Forms of theft are:</a:t>
            </a:r>
            <a:endParaRPr/>
          </a:p>
          <a:p>
            <a:pPr indent="0" lvl="0" marL="0" rtl="0" algn="l">
              <a:spcBef>
                <a:spcPts val="0"/>
              </a:spcBef>
              <a:spcAft>
                <a:spcPts val="0"/>
              </a:spcAft>
              <a:buNone/>
            </a:pPr>
            <a:r>
              <a:rPr lang="en"/>
              <a:t>        THEFT/OTHER</a:t>
            </a:r>
            <a:endParaRPr/>
          </a:p>
          <a:p>
            <a:pPr indent="0" lvl="0" marL="0" rtl="0" algn="l">
              <a:spcBef>
                <a:spcPts val="0"/>
              </a:spcBef>
              <a:spcAft>
                <a:spcPts val="0"/>
              </a:spcAft>
              <a:buNone/>
            </a:pPr>
            <a:r>
              <a:rPr lang="en"/>
              <a:t>        THEFT F/AUTO</a:t>
            </a:r>
            <a:endParaRPr/>
          </a:p>
          <a:p>
            <a:pPr indent="0" lvl="0" marL="0" rtl="0" algn="l">
              <a:spcBef>
                <a:spcPts val="0"/>
              </a:spcBef>
              <a:spcAft>
                <a:spcPts val="0"/>
              </a:spcAft>
              <a:buNone/>
            </a:pPr>
            <a:r>
              <a:rPr lang="en"/>
              <a:t>        MOTOR VEHICLE THEFT</a:t>
            </a:r>
            <a:endParaRPr/>
          </a:p>
          <a:p>
            <a:pPr indent="0" lvl="0" marL="0" rtl="0" algn="l">
              <a:spcBef>
                <a:spcPts val="0"/>
              </a:spcBef>
              <a:spcAft>
                <a:spcPts val="0"/>
              </a:spcAft>
              <a:buNone/>
            </a:pPr>
            <a:r>
              <a:rPr lang="en"/>
              <a:t>        ROBBERY</a:t>
            </a:r>
            <a:endParaRPr/>
          </a:p>
          <a:p>
            <a:pPr indent="0" lvl="0" marL="0" rtl="0" algn="l">
              <a:spcBef>
                <a:spcPts val="0"/>
              </a:spcBef>
              <a:spcAft>
                <a:spcPts val="0"/>
              </a:spcAft>
              <a:buNone/>
            </a:pPr>
            <a:r>
              <a:rPr lang="en"/>
              <a:t>        BURGLARY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distinctions with a difference. Burlary involves illegally entering a building to commit a crime. Robbery is taking something of value with force or fear.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7b3155a92_2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7b3155a9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Ryan- </a:t>
            </a:r>
            <a:r>
              <a:rPr lang="en"/>
              <a:t>Taking the entire year of 2017, an analysis was performed using the "Start_Date" field and aggregating over different period of time to identify a pattern. The incidence of crime remains relatively steady during the week, Over the course of the month, only the 31st day illustrated a significant drop and this like due to only 7 months having 31 days.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With respect to changes in crime volume by month, colder months (November, December, February &amp; March) reflected low incidence of crime.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Surprising the high volumes of crime occurred at 3pm and 6pm.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4feddd63d_3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4feddd63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This datapoint did not carry a lot of value as 90% of the data was uncategorized.</a:t>
            </a:r>
            <a:endParaRPr/>
          </a:p>
          <a:p>
            <a:pPr indent="0" lvl="0" marL="0" rtl="0" algn="l">
              <a:spcBef>
                <a:spcPts val="0"/>
              </a:spcBef>
              <a:spcAft>
                <a:spcPts val="0"/>
              </a:spcAft>
              <a:buNone/>
            </a:pPr>
            <a:r>
              <a:rPr lang="en"/>
              <a:t>It would be more useful of more or different categories were provided.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84feddd63d_1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feddd63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02f9deac8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02f9deac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Here we have the 10 poorest neighborhoods by percentage…</a:t>
            </a:r>
            <a:endParaRPr/>
          </a:p>
          <a:p>
            <a:pPr indent="-317500" lvl="0" marL="457200" rtl="0" algn="l">
              <a:spcBef>
                <a:spcPts val="0"/>
              </a:spcBef>
              <a:spcAft>
                <a:spcPts val="0"/>
              </a:spcAft>
              <a:buSzPts val="1400"/>
              <a:buChar char="-"/>
            </a:pPr>
            <a:r>
              <a:rPr lang="en"/>
              <a:t>Washington DC is divided up into 4 quadrants with the Capitol Building at the center.</a:t>
            </a:r>
            <a:endParaRPr/>
          </a:p>
          <a:p>
            <a:pPr indent="-317500" lvl="0" marL="457200" rtl="0" algn="l">
              <a:spcBef>
                <a:spcPts val="0"/>
              </a:spcBef>
              <a:spcAft>
                <a:spcPts val="0"/>
              </a:spcAft>
              <a:buSzPts val="1400"/>
              <a:buChar char="-"/>
            </a:pPr>
            <a:r>
              <a:rPr lang="en"/>
              <a:t>7x SE, 2x NE, 1x NW </a:t>
            </a:r>
            <a:endParaRPr/>
          </a:p>
          <a:p>
            <a:pPr indent="-317500" lvl="0" marL="457200" rtl="0" algn="l">
              <a:spcBef>
                <a:spcPts val="0"/>
              </a:spcBef>
              <a:spcAft>
                <a:spcPts val="0"/>
              </a:spcAft>
              <a:buSzPts val="1400"/>
              <a:buChar char="-"/>
            </a:pPr>
            <a:r>
              <a:rPr lang="en"/>
              <a:t>We had gone too far before we recognized that Census Tract 201 had only 24 people in it. Of the 179 census tracts in this data set, only two others fell below 1000 people</a:t>
            </a:r>
            <a:endParaRPr/>
          </a:p>
          <a:p>
            <a:pPr indent="-317500" lvl="1" marL="914400" rtl="0" algn="l">
              <a:spcBef>
                <a:spcPts val="0"/>
              </a:spcBef>
              <a:spcAft>
                <a:spcPts val="0"/>
              </a:spcAft>
              <a:buSzPts val="1400"/>
              <a:buChar char="-"/>
            </a:pPr>
            <a:r>
              <a:rPr lang="en"/>
              <a:t>This makes it an outlier for 2 reasons…1. For the size of the data sample…….2. For the % of people below the poverty line</a:t>
            </a:r>
            <a:endParaRPr/>
          </a:p>
          <a:p>
            <a:pPr indent="-317500" lvl="1" marL="914400" rtl="0" algn="l">
              <a:spcBef>
                <a:spcPts val="0"/>
              </a:spcBef>
              <a:spcAft>
                <a:spcPts val="0"/>
              </a:spcAft>
              <a:buSzPts val="1400"/>
              <a:buChar char="-"/>
            </a:pPr>
            <a:r>
              <a:rPr lang="en"/>
              <a:t>In the future we would probably add the data from the three census tracts that fell below 1000 people in with a neighboring tract </a:t>
            </a:r>
            <a:endParaRPr/>
          </a:p>
          <a:p>
            <a:pPr indent="0" lvl="0" marL="0" rtl="0" algn="l">
              <a:spcBef>
                <a:spcPts val="0"/>
              </a:spcBef>
              <a:spcAft>
                <a:spcPts val="0"/>
              </a:spcAft>
              <a:buNone/>
            </a:pPr>
            <a:r>
              <a:rPr lang="en"/>
              <a:t>This data may be of use to someone involved with planning where a Food Bank should be established….</a:t>
            </a:r>
            <a:endParaRPr/>
          </a:p>
          <a:p>
            <a:pPr indent="0" lvl="0" marL="0" rtl="0" algn="l">
              <a:spcBef>
                <a:spcPts val="0"/>
              </a:spcBef>
              <a:spcAft>
                <a:spcPts val="0"/>
              </a:spcAft>
              <a:buNone/>
            </a:pPr>
            <a:r>
              <a:rPr lang="en"/>
              <a:t>And then be cross-compared with the previous slide to ensure you aren’t mugged after receiving food for your next meal….</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4feddd63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4feddd63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 In this bar graph, we see that Census 201,7401, etc concludes of the highest areas of poverty. The amount of crimes that occur are similar to the amount of areas that are wealthier. We take this into account that some census’ have a smaller population leading to larger percentages of poverty.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4feddd63d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4feddd63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Chris- </a:t>
            </a:r>
            <a:r>
              <a:rPr lang="en">
                <a:solidFill>
                  <a:schemeClr val="dk1"/>
                </a:solidFill>
              </a:rPr>
              <a:t>There is a significant causal relationship between poverty and crime. However, only 5.8% of the variation in crime can be explained by poverty.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Pooja will now briefly cover a similar relationship covering the Children of Washington DC</a:t>
            </a:r>
            <a:endParaRPr>
              <a:solidFill>
                <a:schemeClr val="dk1"/>
              </a:solidFill>
            </a:endParaRPr>
          </a:p>
          <a:p>
            <a:pPr indent="0" lvl="0" marL="0" rtl="0" algn="l">
              <a:spcBef>
                <a:spcPts val="0"/>
              </a:spcBef>
              <a:spcAft>
                <a:spcPts val="0"/>
              </a:spcAft>
              <a:buNone/>
            </a:pPr>
            <a:r>
              <a:rPr lang="en">
                <a:solidFill>
                  <a:schemeClr val="dk1"/>
                </a:solidFill>
              </a:rPr>
              <a:t>And then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Ana will follow, taking the entire population into account,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(where the variance accounted for increases slightly).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Prior to digging into any one particular dataset, we went around and did a quick brainstorm on ideas</a:t>
            </a:r>
            <a:endParaRPr/>
          </a:p>
          <a:p>
            <a:pPr indent="0" lvl="0" marL="0" rtl="0" algn="l">
              <a:spcBef>
                <a:spcPts val="0"/>
              </a:spcBef>
              <a:spcAft>
                <a:spcPts val="0"/>
              </a:spcAft>
              <a:buNone/>
            </a:pPr>
            <a:r>
              <a:rPr lang="en"/>
              <a:t>We began to agree on wickets that we wanted to hit to include something with coordinates (latitude and longitude) and an API…</a:t>
            </a:r>
            <a:endParaRPr/>
          </a:p>
          <a:p>
            <a:pPr indent="-317500" lvl="0" marL="457200" rtl="0" algn="l">
              <a:spcBef>
                <a:spcPts val="0"/>
              </a:spcBef>
              <a:spcAft>
                <a:spcPts val="0"/>
              </a:spcAft>
              <a:buSzPts val="1400"/>
              <a:buChar char="-"/>
            </a:pPr>
            <a:r>
              <a:rPr lang="en"/>
              <a:t>Ideas were thrown around</a:t>
            </a:r>
            <a:endParaRPr/>
          </a:p>
          <a:p>
            <a:pPr indent="-317500" lvl="1" marL="914400" rtl="0" algn="l">
              <a:spcBef>
                <a:spcPts val="0"/>
              </a:spcBef>
              <a:spcAft>
                <a:spcPts val="0"/>
              </a:spcAft>
              <a:buSzPts val="1400"/>
              <a:buChar char="-"/>
            </a:pPr>
            <a:r>
              <a:rPr lang="en"/>
              <a:t>Potentially looking into Avocados</a:t>
            </a:r>
            <a:endParaRPr/>
          </a:p>
          <a:p>
            <a:pPr indent="-317500" lvl="1" marL="914400" rtl="0" algn="l">
              <a:spcBef>
                <a:spcPts val="0"/>
              </a:spcBef>
              <a:spcAft>
                <a:spcPts val="0"/>
              </a:spcAft>
              <a:buSzPts val="1400"/>
              <a:buChar char="-"/>
            </a:pPr>
            <a:r>
              <a:rPr lang="en"/>
              <a:t>Ryan mentioned something ties in closely with what he does for work</a:t>
            </a:r>
            <a:endParaRPr/>
          </a:p>
          <a:p>
            <a:pPr indent="-317500" lvl="1" marL="914400" rtl="0" algn="l">
              <a:spcBef>
                <a:spcPts val="0"/>
              </a:spcBef>
              <a:spcAft>
                <a:spcPts val="0"/>
              </a:spcAft>
              <a:buSzPts val="1400"/>
              <a:buChar char="-"/>
            </a:pPr>
            <a:r>
              <a:rPr lang="en"/>
              <a:t>Group 3.1 was Suspect IP Addresses looking at potentially where hackers and their bots attack from </a:t>
            </a:r>
            <a:endParaRPr/>
          </a:p>
          <a:p>
            <a:pPr indent="-317500" lvl="1" marL="914400" rtl="0" algn="l">
              <a:spcBef>
                <a:spcPts val="0"/>
              </a:spcBef>
              <a:spcAft>
                <a:spcPts val="0"/>
              </a:spcAft>
              <a:buSzPts val="1400"/>
              <a:buChar char="-"/>
            </a:pPr>
            <a:r>
              <a:t/>
            </a:r>
            <a:endParaRPr/>
          </a:p>
          <a:p>
            <a:pPr indent="-317500" lvl="1" marL="914400" rtl="0" algn="l">
              <a:spcBef>
                <a:spcPts val="0"/>
              </a:spcBef>
              <a:spcAft>
                <a:spcPts val="0"/>
              </a:spcAft>
              <a:buSzPts val="1400"/>
              <a:buChar char="-"/>
            </a:pPr>
            <a:r>
              <a:rPr lang="en"/>
              <a:t>First pivot to a “highly rated” Kaggle data set on California Wildfires</a:t>
            </a:r>
            <a:endParaRPr/>
          </a:p>
          <a:p>
            <a:pPr indent="-317500" lvl="3" marL="1828800" rtl="0" algn="l">
              <a:spcBef>
                <a:spcPts val="0"/>
              </a:spcBef>
              <a:spcAft>
                <a:spcPts val="0"/>
              </a:spcAft>
              <a:buSzPts val="1400"/>
              <a:buChar char="-"/>
            </a:pPr>
            <a:r>
              <a:rPr lang="en"/>
              <a:t>Fresh off our API homework on weather and vacations</a:t>
            </a:r>
            <a:endParaRPr/>
          </a:p>
          <a:p>
            <a:pPr indent="-317500" lvl="3" marL="1828800" rtl="0" algn="l">
              <a:spcBef>
                <a:spcPts val="0"/>
              </a:spcBef>
              <a:spcAft>
                <a:spcPts val="0"/>
              </a:spcAft>
              <a:buSzPts val="1400"/>
              <a:buChar char="-"/>
            </a:pPr>
            <a:r>
              <a:rPr lang="en"/>
              <a:t>Group 3.2 was looking into how weather would play a role in the Top 20 Wildfires in California’s recorded history </a:t>
            </a:r>
            <a:endParaRPr/>
          </a:p>
          <a:p>
            <a:pPr indent="-317500" lvl="2" marL="1371600" rtl="0" algn="l">
              <a:spcBef>
                <a:spcPts val="0"/>
              </a:spcBef>
              <a:spcAft>
                <a:spcPts val="0"/>
              </a:spcAft>
              <a:buSzPts val="1400"/>
              <a:buChar char="-"/>
            </a:pPr>
            <a:r>
              <a:rPr lang="en"/>
              <a:t>There were only 20 rows of data in the “highly rated” fire dataset</a:t>
            </a:r>
            <a:endParaRPr/>
          </a:p>
          <a:p>
            <a:pPr indent="-317500" lvl="1" marL="914400" rtl="0" algn="l">
              <a:spcBef>
                <a:spcPts val="0"/>
              </a:spcBef>
              <a:spcAft>
                <a:spcPts val="0"/>
              </a:spcAft>
              <a:buSzPts val="1400"/>
              <a:buChar char="-"/>
            </a:pPr>
            <a:r>
              <a:rPr lang="en"/>
              <a:t>Second pivot was to an idea we had heard about prior to even being introduced to our groups</a:t>
            </a:r>
            <a:endParaRPr/>
          </a:p>
          <a:p>
            <a:pPr indent="-317500" lvl="1" marL="914400" rtl="0" algn="l">
              <a:spcBef>
                <a:spcPts val="0"/>
              </a:spcBef>
              <a:spcAft>
                <a:spcPts val="0"/>
              </a:spcAft>
              <a:buSzPts val="1400"/>
              <a:buChar char="-"/>
            </a:pPr>
            <a:r>
              <a:rPr lang="en"/>
              <a:t>We settled on Crime and Poverty</a:t>
            </a:r>
            <a:endParaRPr/>
          </a:p>
          <a:p>
            <a:pPr indent="-317500" lvl="2" marL="1371600" rtl="0" algn="l">
              <a:spcBef>
                <a:spcPts val="0"/>
              </a:spcBef>
              <a:spcAft>
                <a:spcPts val="0"/>
              </a:spcAft>
              <a:buSzPts val="1400"/>
              <a:buChar char="-"/>
            </a:pPr>
            <a:r>
              <a:rPr lang="en"/>
              <a:t>Upon further cleaining it turned out that the data sets we stumbled upon </a:t>
            </a:r>
            <a:endParaRPr/>
          </a:p>
          <a:p>
            <a:pPr indent="-317500" lvl="2" marL="1371600" rtl="0" algn="l">
              <a:spcBef>
                <a:spcPts val="0"/>
              </a:spcBef>
              <a:spcAft>
                <a:spcPts val="0"/>
              </a:spcAft>
              <a:buSzPts val="1400"/>
              <a:buChar char="-"/>
            </a:pPr>
            <a:r>
              <a:rPr lang="en"/>
              <a:t>Were specifically for Washington DC in the year 2017</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1" marL="914400" rtl="0" algn="l">
              <a:spcBef>
                <a:spcPts val="0"/>
              </a:spcBef>
              <a:spcAft>
                <a:spcPts val="0"/>
              </a:spcAft>
              <a:buSzPts val="1400"/>
              <a:buChar char="-"/>
            </a:pPr>
            <a:r>
              <a:rPr lang="en"/>
              <a:t>Selim</a:t>
            </a:r>
            <a:endParaRPr/>
          </a:p>
          <a:p>
            <a:pPr indent="-317500" lvl="0" marL="457200" rtl="0" algn="l">
              <a:spcBef>
                <a:spcPts val="0"/>
              </a:spcBef>
              <a:spcAft>
                <a:spcPts val="0"/>
              </a:spcAft>
              <a:buSzPts val="1400"/>
              <a:buChar char="-"/>
            </a:pPr>
            <a:r>
              <a:rPr lang="en"/>
              <a:t>Data World</a:t>
            </a:r>
            <a:endParaRPr/>
          </a:p>
          <a:p>
            <a:pPr indent="-317500" lvl="0" marL="457200" rtl="0" algn="l">
              <a:spcBef>
                <a:spcPts val="0"/>
              </a:spcBef>
              <a:spcAft>
                <a:spcPts val="0"/>
              </a:spcAft>
              <a:buClr>
                <a:schemeClr val="dk1"/>
              </a:buClr>
              <a:buSzPts val="1400"/>
              <a:buChar char="-"/>
            </a:pPr>
            <a:r>
              <a:rPr lang="en">
                <a:solidFill>
                  <a:schemeClr val="dk1"/>
                </a:solidFill>
              </a:rPr>
              <a:t>He had his own data which was analyzing web logs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error codes that were reported in these codes would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400 / 403 / 404  / 503 as opposed to 200 success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data had coordinates for the IP address origin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 were looking at using MaxMind or IP Stack APIs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And it would have been neat to see where in the world the potential hackers or their bots would be attempting to access Ryan’s websites from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This was a bit tech heavy and is something Ryan is still considering looking into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We wrapped up Day 1, the only group without a proposal and we quickly through one together on Suspect IP Addresses</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4feddd63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4feddd63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 There is no correlation with the amount of crimes that occur and the percentage of child poverty.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4feddd63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4feddd63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4feddd63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4feddd63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4feddd63d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4feddd63d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84feddd63d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feddd63d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4feddd63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4feddd63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4feddd63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feddd63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4feddd63d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4feddd63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4feddd63d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feddd63d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(Chris)</a:t>
            </a:r>
            <a:endParaRPr/>
          </a:p>
          <a:p>
            <a:pPr indent="0" lvl="0" marL="0" rtl="0" algn="l">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In the criminal justice system, impoverished-based offenses are considered quite normal. </a:t>
            </a:r>
            <a:endParaRPr sz="1050">
              <a:solidFill>
                <a:srgbClr val="4D5156"/>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In Washington D.C., the dedicated detectives who investigate these coincidences are Pooja, Ryan, Ana and Chris… </a:t>
            </a:r>
            <a:endParaRPr sz="1050">
              <a:solidFill>
                <a:srgbClr val="4D5156"/>
              </a:solidFill>
              <a:highlight>
                <a:schemeClr val="lt1"/>
              </a:highlight>
              <a:latin typeface="Roboto"/>
              <a:ea typeface="Roboto"/>
              <a:cs typeface="Roboto"/>
              <a:sym typeface="Roboto"/>
            </a:endParaRPr>
          </a:p>
          <a:p>
            <a:pPr indent="0" lvl="0" marL="0" rtl="0" algn="l">
              <a:spcBef>
                <a:spcPts val="0"/>
              </a:spcBef>
              <a:spcAft>
                <a:spcPts val="0"/>
              </a:spcAft>
              <a:buNone/>
            </a:pPr>
            <a:r>
              <a:t/>
            </a:r>
            <a:endParaRPr b="1" sz="1050">
              <a:solidFill>
                <a:srgbClr val="5F6368"/>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050">
                <a:solidFill>
                  <a:srgbClr val="5F6368"/>
                </a:solidFill>
                <a:highlight>
                  <a:schemeClr val="lt1"/>
                </a:highlight>
                <a:latin typeface="Roboto"/>
                <a:ea typeface="Roboto"/>
                <a:cs typeface="Roboto"/>
                <a:sym typeface="Roboto"/>
              </a:rPr>
              <a:t>These are their stories</a:t>
            </a:r>
            <a:r>
              <a:rPr lang="en" sz="1050">
                <a:solidFill>
                  <a:srgbClr val="4D5156"/>
                </a:solidFill>
                <a:highlight>
                  <a:schemeClr val="lt1"/>
                </a:highlight>
                <a:latin typeface="Roboto"/>
                <a:ea typeface="Roboto"/>
                <a:cs typeface="Roboto"/>
                <a:sym typeface="Roboto"/>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 Poverty means being under the minimum wage of meeting requirements to afford a basic lifestyle as </a:t>
            </a:r>
            <a:r>
              <a:rPr lang="en"/>
              <a:t>classified</a:t>
            </a:r>
            <a:r>
              <a:rPr lang="en"/>
              <a:t> by the state government. Crime is a vioation of the law that branches out into many sub categories.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84feddd63d_1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4feddd63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Pooja- The poverty in Washington DC  is very prevalent. The district has the largest income inequality gap out the whole US.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4feddd63d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4feddd63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2f9deac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2f9dea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 Just in case</a:t>
            </a:r>
            <a:endParaRPr/>
          </a:p>
          <a:p>
            <a:pPr indent="0" lvl="0" marL="0" rtl="0" algn="l">
              <a:lnSpc>
                <a:spcPct val="115000"/>
              </a:lnSpc>
              <a:spcBef>
                <a:spcPts val="0"/>
              </a:spcBef>
              <a:spcAft>
                <a:spcPts val="1600"/>
              </a:spcAft>
              <a:buClr>
                <a:schemeClr val="dk1"/>
              </a:buClr>
              <a:buSzPts val="1100"/>
              <a:buFont typeface="Arial"/>
              <a:buNone/>
            </a:pPr>
            <a:r>
              <a:rPr lang="en" sz="1600">
                <a:solidFill>
                  <a:schemeClr val="dk1"/>
                </a:solidFill>
                <a:latin typeface="Old Standard TT"/>
                <a:ea typeface="Old Standard TT"/>
                <a:cs typeface="Old Standard TT"/>
                <a:sym typeface="Old Standard TT"/>
              </a:rPr>
              <a:t>If the number of people below the poverty line in a given Census Tract does not affect how many crimes are comitted in that area then for every extra 100 people in a Census Tract there will not be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02f9deac8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02f9deac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 Census Tract - As Ryan lightly touched on, a  Census Tract is a geographic region defined for the purpose of taking a census. For this data, Washington D.C. is broken up into 179 Census Tracts. This ended up being the unifying piece between our two datasets of Poverty Status and Instances of Crime, both taken from the year of 2017.</a:t>
            </a:r>
            <a:endParaRPr/>
          </a:p>
          <a:p>
            <a:pPr indent="0" lvl="0" marL="0" rtl="0" algn="l">
              <a:spcBef>
                <a:spcPts val="0"/>
              </a:spcBef>
              <a:spcAft>
                <a:spcPts val="0"/>
              </a:spcAft>
              <a:buNone/>
            </a:pPr>
            <a:r>
              <a:rPr lang="en"/>
              <a:t>(Chris - Top Left) Top 10 poorest census tracts, the </a:t>
            </a:r>
            <a:r>
              <a:rPr lang="en"/>
              <a:t>leftmost</a:t>
            </a:r>
            <a:r>
              <a:rPr lang="en"/>
              <a:t> bar having 100% of </a:t>
            </a:r>
            <a:r>
              <a:rPr lang="en"/>
              <a:t>its</a:t>
            </a:r>
            <a:r>
              <a:rPr lang="en"/>
              <a:t> inhabitants below the poverty line. With the remainder of the bars hovering around 50% below the poverty line. </a:t>
            </a:r>
            <a:endParaRPr/>
          </a:p>
          <a:p>
            <a:pPr indent="0" lvl="0" marL="0" rtl="0" algn="l">
              <a:spcBef>
                <a:spcPts val="0"/>
              </a:spcBef>
              <a:spcAft>
                <a:spcPts val="0"/>
              </a:spcAft>
              <a:buNone/>
            </a:pPr>
            <a:r>
              <a:rPr lang="en"/>
              <a:t>(Chris - Bottom Left) Bottom 10 poorest census tracts aka Top 10 wealthiest census tracts. NOTE the y axis goes from 0 to 3.5 as opposed to 100… One neighborhood Census Tract 62.02, actually has every inhabitant above the poverty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4feddd63d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4feddd63d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(Chris - Left) On the left we have the Top 10 Most Impoverished Areas of DC for Children - ranging from about 55-75%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(Chris - Right) On the right, this ‘lack of bars’ bar chart displays that all of the wealthy neighborhoods have zero poor children….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1.jpg"/><Relationship Id="rId4" Type="http://schemas.openxmlformats.org/officeDocument/2006/relationships/hyperlink" Target="https://www.dcpolicycenter.org/publications/income-inequality-and-economic-mobility-in-d-c/#_ftn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www.areavibes.com/washington-dc/crime/"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459450" y="1893775"/>
            <a:ext cx="7643400" cy="75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Crime vs Poverty in Washington DC</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a:t>
            </a:r>
            <a:r>
              <a:rPr lang="en"/>
              <a:t> Pooja Nagrecha, Ryan Thomas, Ana Gill &amp; Chris Krokus</a:t>
            </a:r>
            <a:endParaRPr/>
          </a:p>
        </p:txBody>
      </p:sp>
      <p:pic>
        <p:nvPicPr>
          <p:cNvPr id="61" name="Google Shape;61;p13"/>
          <p:cNvPicPr preferRelativeResize="0"/>
          <p:nvPr/>
        </p:nvPicPr>
        <p:blipFill>
          <a:blip r:embed="rId3">
            <a:alphaModFix/>
          </a:blip>
          <a:stretch>
            <a:fillRect/>
          </a:stretch>
        </p:blipFill>
        <p:spPr>
          <a:xfrm>
            <a:off x="5260600" y="1848200"/>
            <a:ext cx="3483249" cy="1869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Poverty Dataset</a:t>
            </a:r>
            <a:endParaRPr/>
          </a:p>
        </p:txBody>
      </p:sp>
      <p:pic>
        <p:nvPicPr>
          <p:cNvPr id="135" name="Google Shape;135;p22"/>
          <p:cNvPicPr preferRelativeResize="0"/>
          <p:nvPr/>
        </p:nvPicPr>
        <p:blipFill>
          <a:blip r:embed="rId3">
            <a:alphaModFix/>
          </a:blip>
          <a:stretch>
            <a:fillRect/>
          </a:stretch>
        </p:blipFill>
        <p:spPr>
          <a:xfrm>
            <a:off x="1712264" y="1170300"/>
            <a:ext cx="5302600" cy="377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891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Crime Dataset</a:t>
            </a:r>
            <a:endParaRPr/>
          </a:p>
        </p:txBody>
      </p:sp>
      <p:sp>
        <p:nvSpPr>
          <p:cNvPr id="141" name="Google Shape;141;p23"/>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Crime Daast</a:t>
            </a:r>
            <a:endParaRPr>
              <a:solidFill>
                <a:schemeClr val="lt1"/>
              </a:solidFill>
            </a:endParaRPr>
          </a:p>
        </p:txBody>
      </p:sp>
      <p:sp>
        <p:nvSpPr>
          <p:cNvPr id="142" name="Google Shape;142;p23"/>
          <p:cNvSpPr txBox="1"/>
          <p:nvPr>
            <p:ph idx="4294967295" type="body"/>
          </p:nvPr>
        </p:nvSpPr>
        <p:spPr>
          <a:xfrm>
            <a:off x="325100" y="8604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Distribution over time</a:t>
            </a:r>
            <a:endParaRPr sz="1600"/>
          </a:p>
          <a:p>
            <a:pPr indent="-330200" lvl="0" marL="457200" rtl="0" algn="l">
              <a:spcBef>
                <a:spcPts val="0"/>
              </a:spcBef>
              <a:spcAft>
                <a:spcPts val="0"/>
              </a:spcAft>
              <a:buSzPts val="1600"/>
              <a:buChar char="●"/>
            </a:pPr>
            <a:r>
              <a:rPr lang="en" sz="1600"/>
              <a:t>mostly evenly distributed over week, month and year</a:t>
            </a:r>
            <a:endParaRPr sz="1600"/>
          </a:p>
          <a:p>
            <a:pPr indent="-330200" lvl="0" marL="457200" rtl="0" algn="l">
              <a:spcBef>
                <a:spcPts val="0"/>
              </a:spcBef>
              <a:spcAft>
                <a:spcPts val="0"/>
              </a:spcAft>
              <a:buSzPts val="1600"/>
              <a:buChar char="●"/>
            </a:pPr>
            <a:r>
              <a:rPr lang="en" sz="1600"/>
              <a:t>significant variation in the hour of the day</a:t>
            </a:r>
            <a:endParaRPr sz="1600"/>
          </a:p>
          <a:p>
            <a:pPr indent="-330200" lvl="0" marL="457200" rtl="0" algn="l">
              <a:spcBef>
                <a:spcPts val="0"/>
              </a:spcBef>
              <a:spcAft>
                <a:spcPts val="0"/>
              </a:spcAft>
              <a:buSzPts val="1600"/>
              <a:buChar char="●"/>
            </a:pPr>
            <a:r>
              <a:rPr lang="en" sz="1600"/>
              <a:t>Theft/Auto and Theft/Other had widest range over the year</a:t>
            </a:r>
            <a:endParaRPr sz="1600"/>
          </a:p>
        </p:txBody>
      </p:sp>
      <p:pic>
        <p:nvPicPr>
          <p:cNvPr id="143" name="Google Shape;143;p23"/>
          <p:cNvPicPr preferRelativeResize="0"/>
          <p:nvPr/>
        </p:nvPicPr>
        <p:blipFill>
          <a:blip r:embed="rId3">
            <a:alphaModFix/>
          </a:blip>
          <a:stretch>
            <a:fillRect/>
          </a:stretch>
        </p:blipFill>
        <p:spPr>
          <a:xfrm>
            <a:off x="3035025" y="702350"/>
            <a:ext cx="5935151" cy="2374060"/>
          </a:xfrm>
          <a:prstGeom prst="rect">
            <a:avLst/>
          </a:prstGeom>
          <a:noFill/>
          <a:ln>
            <a:noFill/>
          </a:ln>
        </p:spPr>
      </p:pic>
      <p:pic>
        <p:nvPicPr>
          <p:cNvPr id="144" name="Google Shape;144;p23"/>
          <p:cNvPicPr preferRelativeResize="0"/>
          <p:nvPr/>
        </p:nvPicPr>
        <p:blipFill>
          <a:blip r:embed="rId4">
            <a:alphaModFix/>
          </a:blip>
          <a:stretch>
            <a:fillRect/>
          </a:stretch>
        </p:blipFill>
        <p:spPr>
          <a:xfrm>
            <a:off x="3035025" y="3188500"/>
            <a:ext cx="3673002" cy="1830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1361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Crime Dataset</a:t>
            </a:r>
            <a:endParaRPr/>
          </a:p>
        </p:txBody>
      </p:sp>
      <p:sp>
        <p:nvSpPr>
          <p:cNvPr id="150" name="Google Shape;150;p24"/>
          <p:cNvSpPr txBox="1"/>
          <p:nvPr>
            <p:ph idx="4294967295" type="body"/>
          </p:nvPr>
        </p:nvSpPr>
        <p:spPr>
          <a:xfrm>
            <a:off x="439425" y="1246350"/>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Type of Crime</a:t>
            </a:r>
            <a:endParaRPr sz="1600"/>
          </a:p>
          <a:p>
            <a:pPr indent="-330200" lvl="0" marL="457200" rtl="0" algn="l">
              <a:spcBef>
                <a:spcPts val="0"/>
              </a:spcBef>
              <a:spcAft>
                <a:spcPts val="0"/>
              </a:spcAft>
              <a:buSzPts val="1600"/>
              <a:buChar char="●"/>
            </a:pPr>
            <a:r>
              <a:rPr lang="en" sz="1600"/>
              <a:t>Theft in various forms was the most pervasive</a:t>
            </a:r>
            <a:endParaRPr sz="1600"/>
          </a:p>
          <a:p>
            <a:pPr indent="-330200" lvl="0" marL="457200" rtl="0" algn="l">
              <a:spcBef>
                <a:spcPts val="0"/>
              </a:spcBef>
              <a:spcAft>
                <a:spcPts val="0"/>
              </a:spcAft>
              <a:buSzPts val="1600"/>
              <a:buChar char="●"/>
            </a:pPr>
            <a:r>
              <a:rPr lang="en" sz="1600"/>
              <a:t>Lower incidence of Sexual Abuse, </a:t>
            </a:r>
            <a:r>
              <a:rPr lang="en" sz="1600"/>
              <a:t>Homicide</a:t>
            </a:r>
            <a:r>
              <a:rPr lang="en" sz="1600"/>
              <a:t> &amp; Arson</a:t>
            </a:r>
            <a:endParaRPr sz="1600"/>
          </a:p>
        </p:txBody>
      </p:sp>
      <p:pic>
        <p:nvPicPr>
          <p:cNvPr id="151" name="Google Shape;151;p24"/>
          <p:cNvPicPr preferRelativeResize="0"/>
          <p:nvPr/>
        </p:nvPicPr>
        <p:blipFill>
          <a:blip r:embed="rId3">
            <a:alphaModFix/>
          </a:blip>
          <a:stretch>
            <a:fillRect/>
          </a:stretch>
        </p:blipFill>
        <p:spPr>
          <a:xfrm>
            <a:off x="4041075" y="833350"/>
            <a:ext cx="3780475" cy="3780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8915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Crime Dataset</a:t>
            </a:r>
            <a:endParaRPr/>
          </a:p>
        </p:txBody>
      </p:sp>
      <p:sp>
        <p:nvSpPr>
          <p:cNvPr id="157" name="Google Shape;157;p2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Crime Daast</a:t>
            </a:r>
            <a:endParaRPr>
              <a:solidFill>
                <a:schemeClr val="lt1"/>
              </a:solidFill>
            </a:endParaRPr>
          </a:p>
        </p:txBody>
      </p:sp>
      <p:sp>
        <p:nvSpPr>
          <p:cNvPr id="158" name="Google Shape;158;p25"/>
          <p:cNvSpPr txBox="1"/>
          <p:nvPr>
            <p:ph idx="4294967295" type="body"/>
          </p:nvPr>
        </p:nvSpPr>
        <p:spPr>
          <a:xfrm>
            <a:off x="325100" y="2096000"/>
            <a:ext cx="2471700" cy="1288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Incidence of crime concentrated around the city center</a:t>
            </a:r>
            <a:endParaRPr sz="1600"/>
          </a:p>
        </p:txBody>
      </p:sp>
      <p:pic>
        <p:nvPicPr>
          <p:cNvPr id="159" name="Google Shape;159;p25"/>
          <p:cNvPicPr preferRelativeResize="0"/>
          <p:nvPr/>
        </p:nvPicPr>
        <p:blipFill>
          <a:blip r:embed="rId3">
            <a:alphaModFix/>
          </a:blip>
          <a:stretch>
            <a:fillRect/>
          </a:stretch>
        </p:blipFill>
        <p:spPr>
          <a:xfrm>
            <a:off x="2796800" y="1009175"/>
            <a:ext cx="6042400" cy="35832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Crime Dataset</a:t>
            </a:r>
            <a:endParaRPr/>
          </a:p>
        </p:txBody>
      </p:sp>
      <p:sp>
        <p:nvSpPr>
          <p:cNvPr id="165" name="Google Shape;165;p26"/>
          <p:cNvSpPr txBox="1"/>
          <p:nvPr>
            <p:ph idx="4294967295" type="body"/>
          </p:nvPr>
        </p:nvSpPr>
        <p:spPr>
          <a:xfrm>
            <a:off x="481875" y="2003375"/>
            <a:ext cx="2471700" cy="180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Weapons</a:t>
            </a:r>
            <a:endParaRPr sz="1600"/>
          </a:p>
          <a:p>
            <a:pPr indent="-330200" lvl="0" marL="457200" rtl="0" algn="l">
              <a:spcBef>
                <a:spcPts val="0"/>
              </a:spcBef>
              <a:spcAft>
                <a:spcPts val="0"/>
              </a:spcAft>
              <a:buSzPts val="1600"/>
              <a:buChar char="●"/>
            </a:pPr>
            <a:r>
              <a:rPr lang="en" sz="1600"/>
              <a:t>Gun &amp; Knives were used in ~10%</a:t>
            </a:r>
            <a:endParaRPr sz="1600"/>
          </a:p>
          <a:p>
            <a:pPr indent="-330200" lvl="0" marL="457200" rtl="0" algn="l">
              <a:spcBef>
                <a:spcPts val="0"/>
              </a:spcBef>
              <a:spcAft>
                <a:spcPts val="0"/>
              </a:spcAft>
              <a:buSzPts val="1600"/>
              <a:buChar char="●"/>
            </a:pPr>
            <a:r>
              <a:rPr lang="en" sz="1600"/>
              <a:t>Lack of granularity in this datapoint</a:t>
            </a:r>
            <a:endParaRPr sz="1600"/>
          </a:p>
        </p:txBody>
      </p:sp>
      <p:pic>
        <p:nvPicPr>
          <p:cNvPr id="166" name="Google Shape;166;p26"/>
          <p:cNvPicPr preferRelativeResize="0"/>
          <p:nvPr/>
        </p:nvPicPr>
        <p:blipFill>
          <a:blip r:embed="rId3">
            <a:alphaModFix/>
          </a:blip>
          <a:stretch>
            <a:fillRect/>
          </a:stretch>
        </p:blipFill>
        <p:spPr>
          <a:xfrm>
            <a:off x="4372400" y="1058225"/>
            <a:ext cx="3780475" cy="378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Arial"/>
                <a:ea typeface="Arial"/>
                <a:cs typeface="Arial"/>
                <a:sym typeface="Arial"/>
              </a:rPr>
              <a:t>Establishing whether poverty has an impact on crime</a:t>
            </a:r>
            <a:endParaRPr sz="2400"/>
          </a:p>
        </p:txBody>
      </p:sp>
      <p:sp>
        <p:nvSpPr>
          <p:cNvPr id="172" name="Google Shape;172;p27"/>
          <p:cNvSpPr txBox="1"/>
          <p:nvPr>
            <p:ph idx="4294967295" type="body"/>
          </p:nvPr>
        </p:nvSpPr>
        <p:spPr>
          <a:xfrm>
            <a:off x="522700" y="1058250"/>
            <a:ext cx="3284700" cy="3836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600"/>
              <a:t>There is a widespread impression that crime is prevalent among the poor and lower social classes.</a:t>
            </a:r>
            <a:endParaRPr sz="1600"/>
          </a:p>
          <a:p>
            <a:pPr indent="0" lvl="0" marL="0" rtl="0" algn="l">
              <a:lnSpc>
                <a:spcPct val="90000"/>
              </a:lnSpc>
              <a:spcBef>
                <a:spcPts val="1000"/>
              </a:spcBef>
              <a:spcAft>
                <a:spcPts val="0"/>
              </a:spcAft>
              <a:buClr>
                <a:schemeClr val="dk1"/>
              </a:buClr>
              <a:buSzPts val="1100"/>
              <a:buFont typeface="Arial"/>
              <a:buNone/>
            </a:pPr>
            <a:r>
              <a:t/>
            </a:r>
            <a:endParaRPr sz="1600"/>
          </a:p>
          <a:p>
            <a:pPr indent="0" lvl="0" marL="0" rtl="0" algn="l">
              <a:lnSpc>
                <a:spcPct val="90000"/>
              </a:lnSpc>
              <a:spcBef>
                <a:spcPts val="1000"/>
              </a:spcBef>
              <a:spcAft>
                <a:spcPts val="0"/>
              </a:spcAft>
              <a:buNone/>
            </a:pPr>
            <a:r>
              <a:rPr lang="en" sz="1600"/>
              <a:t>The different dimensions of the relationship between poverty and crime are dynamic and complex.</a:t>
            </a:r>
            <a:endParaRPr sz="1600"/>
          </a:p>
          <a:p>
            <a:pPr indent="0" lvl="0" marL="0" rtl="0" algn="l">
              <a:lnSpc>
                <a:spcPct val="90000"/>
              </a:lnSpc>
              <a:spcBef>
                <a:spcPts val="1000"/>
              </a:spcBef>
              <a:spcAft>
                <a:spcPts val="0"/>
              </a:spcAft>
              <a:buClr>
                <a:schemeClr val="dk1"/>
              </a:buClr>
              <a:buSzPts val="1100"/>
              <a:buFont typeface="Arial"/>
              <a:buNone/>
            </a:pPr>
            <a:r>
              <a:rPr lang="en" sz="1600"/>
              <a:t> </a:t>
            </a:r>
            <a:endParaRPr sz="1600"/>
          </a:p>
          <a:p>
            <a:pPr indent="0" lvl="0" marL="0" rtl="0" algn="l">
              <a:lnSpc>
                <a:spcPct val="90000"/>
              </a:lnSpc>
              <a:spcBef>
                <a:spcPts val="1000"/>
              </a:spcBef>
              <a:spcAft>
                <a:spcPts val="0"/>
              </a:spcAft>
              <a:buClr>
                <a:schemeClr val="dk1"/>
              </a:buClr>
              <a:buSzPts val="1100"/>
              <a:buFont typeface="Arial"/>
              <a:buNone/>
            </a:pPr>
            <a:r>
              <a:rPr lang="en" sz="1600"/>
              <a:t>Our analysis will attempt to discover if there is a strong link between income poverty and crime in Washington DC</a:t>
            </a:r>
            <a:endParaRPr sz="1600"/>
          </a:p>
          <a:p>
            <a:pPr indent="0" lvl="0" marL="0" rtl="0" algn="l">
              <a:spcBef>
                <a:spcPts val="0"/>
              </a:spcBef>
              <a:spcAft>
                <a:spcPts val="1600"/>
              </a:spcAft>
              <a:buNone/>
            </a:pPr>
            <a:r>
              <a:t/>
            </a:r>
            <a:endParaRPr sz="1500"/>
          </a:p>
        </p:txBody>
      </p:sp>
      <p:sp>
        <p:nvSpPr>
          <p:cNvPr id="173" name="Google Shape;173;p27"/>
          <p:cNvSpPr/>
          <p:nvPr/>
        </p:nvSpPr>
        <p:spPr>
          <a:xfrm>
            <a:off x="4482600" y="991350"/>
            <a:ext cx="3807300" cy="396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7"/>
          <p:cNvPicPr preferRelativeResize="0"/>
          <p:nvPr/>
        </p:nvPicPr>
        <p:blipFill>
          <a:blip r:embed="rId3">
            <a:alphaModFix/>
          </a:blip>
          <a:stretch>
            <a:fillRect/>
          </a:stretch>
        </p:blipFill>
        <p:spPr>
          <a:xfrm>
            <a:off x="4871725" y="1772100"/>
            <a:ext cx="3030300" cy="2454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397900" y="272975"/>
            <a:ext cx="85206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WHICH AREAS HAVE THE HIGHEST AMOUNT OF CRIME?</a:t>
            </a:r>
            <a:endParaRPr sz="2200"/>
          </a:p>
        </p:txBody>
      </p:sp>
      <p:sp>
        <p:nvSpPr>
          <p:cNvPr id="180" name="Google Shape;180;p28"/>
          <p:cNvSpPr/>
          <p:nvPr/>
        </p:nvSpPr>
        <p:spPr>
          <a:xfrm>
            <a:off x="4985500" y="775775"/>
            <a:ext cx="3807300" cy="396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txBox="1"/>
          <p:nvPr/>
        </p:nvSpPr>
        <p:spPr>
          <a:xfrm>
            <a:off x="5445225" y="1436725"/>
            <a:ext cx="2729700" cy="27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     TOP 5 CRIME AREAS</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Georgetown = 603 Offenses</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Brentwood = 577 Offense</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Benning = 510 Offenses</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Dupont Circle = 446 Offenses</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Ivy City = 391 Offenses</a:t>
            </a:r>
            <a:endParaRPr b="1">
              <a:solidFill>
                <a:schemeClr val="lt1"/>
              </a:solidFill>
              <a:latin typeface="Old Standard TT"/>
              <a:ea typeface="Old Standard TT"/>
              <a:cs typeface="Old Standard TT"/>
              <a:sym typeface="Old Standard TT"/>
            </a:endParaRPr>
          </a:p>
        </p:txBody>
      </p:sp>
      <p:pic>
        <p:nvPicPr>
          <p:cNvPr id="182" name="Google Shape;182;p28"/>
          <p:cNvPicPr preferRelativeResize="0"/>
          <p:nvPr/>
        </p:nvPicPr>
        <p:blipFill>
          <a:blip r:embed="rId3">
            <a:alphaModFix/>
          </a:blip>
          <a:stretch>
            <a:fillRect/>
          </a:stretch>
        </p:blipFill>
        <p:spPr>
          <a:xfrm>
            <a:off x="0" y="890815"/>
            <a:ext cx="5445227" cy="35767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97900" y="272975"/>
            <a:ext cx="8520600" cy="5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WHICH AREAS HAVE THE HIGHEST PERCENTAGE OF PEOPLE BELOW THE POVERTY LINE?</a:t>
            </a:r>
            <a:endParaRPr sz="2200"/>
          </a:p>
        </p:txBody>
      </p:sp>
      <p:sp>
        <p:nvSpPr>
          <p:cNvPr id="188" name="Google Shape;188;p29"/>
          <p:cNvSpPr/>
          <p:nvPr/>
        </p:nvSpPr>
        <p:spPr>
          <a:xfrm>
            <a:off x="4985500" y="775775"/>
            <a:ext cx="3807300" cy="396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txBox="1"/>
          <p:nvPr/>
        </p:nvSpPr>
        <p:spPr>
          <a:xfrm>
            <a:off x="5374825" y="1178100"/>
            <a:ext cx="3246300" cy="27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ld Standard TT"/>
                <a:ea typeface="Old Standard TT"/>
                <a:cs typeface="Old Standard TT"/>
                <a:sym typeface="Old Standard TT"/>
              </a:rPr>
              <a:t>    </a:t>
            </a:r>
            <a:r>
              <a:rPr b="1" lang="en">
                <a:solidFill>
                  <a:schemeClr val="lt1"/>
                </a:solidFill>
                <a:latin typeface="Old Standard TT"/>
                <a:ea typeface="Old Standard TT"/>
                <a:cs typeface="Old Standard TT"/>
                <a:sym typeface="Old Standard TT"/>
              </a:rPr>
              <a:t> TOP 10 POOR AREAS (by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201-Georgetown(NW): 100%*</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rPr b="1" lang="en">
                <a:solidFill>
                  <a:schemeClr val="lt1"/>
                </a:solidFill>
                <a:latin typeface="Old Standard TT"/>
                <a:ea typeface="Old Standard TT"/>
                <a:cs typeface="Old Standard TT"/>
                <a:sym typeface="Old Standard TT"/>
              </a:rPr>
              <a:t>7401-</a:t>
            </a:r>
            <a:r>
              <a:rPr b="1" lang="en">
                <a:solidFill>
                  <a:schemeClr val="lt1"/>
                </a:solidFill>
                <a:latin typeface="Old Standard TT"/>
                <a:ea typeface="Old Standard TT"/>
                <a:cs typeface="Old Standard TT"/>
                <a:sym typeface="Old Standard TT"/>
              </a:rPr>
              <a:t>Barry Farm rec ctr(SE): 64.6%</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7408-Garfield Heights(SE): 52.6%</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8803-Ivy City(NE): 48.6%</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7406-Barry Farm(SE): 48.5%</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9602-Mayfair(NE): 48.0%</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6804-Hill East(SE): 47.0%</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7504-Anacostia(SE): 45.0%</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7502-Naylor Gardens(SE): 43.2%</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rPr b="1" lang="en">
                <a:solidFill>
                  <a:schemeClr val="lt1"/>
                </a:solidFill>
                <a:latin typeface="Old Standard TT"/>
                <a:ea typeface="Old Standard TT"/>
                <a:cs typeface="Old Standard TT"/>
                <a:sym typeface="Old Standard TT"/>
              </a:rPr>
              <a:t>6602-Wash. Highlands(SE): 41.9%</a:t>
            </a:r>
            <a:endParaRPr b="1">
              <a:solidFill>
                <a:schemeClr val="lt1"/>
              </a:solidFill>
              <a:latin typeface="Old Standard TT"/>
              <a:ea typeface="Old Standard TT"/>
              <a:cs typeface="Old Standard TT"/>
              <a:sym typeface="Old Standard TT"/>
            </a:endParaRPr>
          </a:p>
          <a:p>
            <a:pPr indent="0" lvl="0" marL="0" rtl="0" algn="l">
              <a:lnSpc>
                <a:spcPct val="115000"/>
              </a:lnSpc>
              <a:spcBef>
                <a:spcPts val="0"/>
              </a:spcBef>
              <a:spcAft>
                <a:spcPts val="0"/>
              </a:spcAft>
              <a:buNone/>
            </a:pPr>
            <a:r>
              <a:t/>
            </a:r>
            <a:endParaRPr b="1">
              <a:latin typeface="Old Standard TT"/>
              <a:ea typeface="Old Standard TT"/>
              <a:cs typeface="Old Standard TT"/>
              <a:sym typeface="Old Standard TT"/>
            </a:endParaRPr>
          </a:p>
          <a:p>
            <a:pPr indent="0" lvl="0" marL="0" rtl="0" algn="l">
              <a:lnSpc>
                <a:spcPct val="115000"/>
              </a:lnSpc>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b="1">
              <a:solidFill>
                <a:schemeClr val="lt1"/>
              </a:solidFill>
              <a:latin typeface="Old Standard TT"/>
              <a:ea typeface="Old Standard TT"/>
              <a:cs typeface="Old Standard TT"/>
              <a:sym typeface="Old Standard TT"/>
            </a:endParaRPr>
          </a:p>
        </p:txBody>
      </p:sp>
      <p:pic>
        <p:nvPicPr>
          <p:cNvPr id="190" name="Google Shape;190;p29"/>
          <p:cNvPicPr preferRelativeResize="0"/>
          <p:nvPr/>
        </p:nvPicPr>
        <p:blipFill>
          <a:blip r:embed="rId3">
            <a:alphaModFix/>
          </a:blip>
          <a:stretch>
            <a:fillRect/>
          </a:stretch>
        </p:blipFill>
        <p:spPr>
          <a:xfrm>
            <a:off x="352350" y="1117875"/>
            <a:ext cx="4082274" cy="387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a higher percentage of poverty conclude more crime? </a:t>
            </a:r>
            <a:endParaRPr/>
          </a:p>
        </p:txBody>
      </p:sp>
      <p:pic>
        <p:nvPicPr>
          <p:cNvPr id="196" name="Google Shape;196;p30"/>
          <p:cNvPicPr preferRelativeResize="0"/>
          <p:nvPr/>
        </p:nvPicPr>
        <p:blipFill>
          <a:blip r:embed="rId3">
            <a:alphaModFix/>
          </a:blip>
          <a:stretch>
            <a:fillRect/>
          </a:stretch>
        </p:blipFill>
        <p:spPr>
          <a:xfrm>
            <a:off x="311700" y="1618604"/>
            <a:ext cx="3887625" cy="2898375"/>
          </a:xfrm>
          <a:prstGeom prst="rect">
            <a:avLst/>
          </a:prstGeom>
          <a:noFill/>
          <a:ln>
            <a:noFill/>
          </a:ln>
        </p:spPr>
      </p:pic>
      <p:pic>
        <p:nvPicPr>
          <p:cNvPr id="197" name="Google Shape;197;p30"/>
          <p:cNvPicPr preferRelativeResize="0"/>
          <p:nvPr/>
        </p:nvPicPr>
        <p:blipFill>
          <a:blip r:embed="rId4">
            <a:alphaModFix/>
          </a:blip>
          <a:stretch>
            <a:fillRect/>
          </a:stretch>
        </p:blipFill>
        <p:spPr>
          <a:xfrm>
            <a:off x="4687933" y="1618600"/>
            <a:ext cx="3986518" cy="289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crimes more likely to occur in areas with higher</a:t>
            </a:r>
            <a:r>
              <a:rPr lang="en"/>
              <a:t> numbers of poor people?</a:t>
            </a:r>
            <a:endParaRPr/>
          </a:p>
        </p:txBody>
      </p:sp>
      <p:pic>
        <p:nvPicPr>
          <p:cNvPr id="203" name="Google Shape;203;p31"/>
          <p:cNvPicPr preferRelativeResize="0"/>
          <p:nvPr/>
        </p:nvPicPr>
        <p:blipFill>
          <a:blip r:embed="rId3">
            <a:alphaModFix/>
          </a:blip>
          <a:stretch>
            <a:fillRect/>
          </a:stretch>
        </p:blipFill>
        <p:spPr>
          <a:xfrm>
            <a:off x="311700" y="1743800"/>
            <a:ext cx="4516964" cy="3171000"/>
          </a:xfrm>
          <a:prstGeom prst="rect">
            <a:avLst/>
          </a:prstGeom>
          <a:noFill/>
          <a:ln>
            <a:noFill/>
          </a:ln>
        </p:spPr>
      </p:pic>
      <p:sp>
        <p:nvSpPr>
          <p:cNvPr id="204" name="Google Shape;204;p31"/>
          <p:cNvSpPr txBox="1"/>
          <p:nvPr/>
        </p:nvSpPr>
        <p:spPr>
          <a:xfrm>
            <a:off x="5059875" y="2427825"/>
            <a:ext cx="3933600" cy="2120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Poverty Population = </a:t>
            </a:r>
            <a:endParaRPr sz="1600">
              <a:solidFill>
                <a:schemeClr val="dk1"/>
              </a:solidFill>
              <a:latin typeface="Old Standard TT"/>
              <a:ea typeface="Old Standard TT"/>
              <a:cs typeface="Old Standard TT"/>
              <a:sym typeface="Old Standard TT"/>
            </a:endParaRPr>
          </a:p>
          <a:p>
            <a:pPr indent="0" lvl="0" marL="0" rtl="0" algn="l">
              <a:lnSpc>
                <a:spcPct val="115000"/>
              </a:lnSpc>
              <a:spcBef>
                <a:spcPts val="800"/>
              </a:spcBef>
              <a:spcAft>
                <a:spcPts val="0"/>
              </a:spcAft>
              <a:buNone/>
            </a:pPr>
            <a:r>
              <a:rPr lang="en" sz="1600">
                <a:solidFill>
                  <a:schemeClr val="dk1"/>
                </a:solidFill>
                <a:latin typeface="Old Standard TT"/>
                <a:ea typeface="Old Standard TT"/>
                <a:cs typeface="Old Standard TT"/>
                <a:sym typeface="Old Standard TT"/>
              </a:rPr>
              <a:t>% Below Poverty Line X Total Population</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80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R-Squared = .058</a:t>
            </a:r>
            <a:endParaRPr sz="1600">
              <a:solidFill>
                <a:schemeClr val="dk1"/>
              </a:solidFill>
              <a:latin typeface="Old Standard TT"/>
              <a:ea typeface="Old Standard TT"/>
              <a:cs typeface="Old Standard TT"/>
              <a:sym typeface="Old Standard TT"/>
            </a:endParaRPr>
          </a:p>
          <a:p>
            <a:pPr indent="-330200" lvl="0" marL="457200" rtl="0" algn="l">
              <a:lnSpc>
                <a:spcPct val="115000"/>
              </a:lnSpc>
              <a:spcBef>
                <a:spcPts val="0"/>
              </a:spcBef>
              <a:spcAft>
                <a:spcPts val="0"/>
              </a:spcAft>
              <a:buClr>
                <a:schemeClr val="dk1"/>
              </a:buClr>
              <a:buSzPts val="1600"/>
              <a:buFont typeface="Old Standard TT"/>
              <a:buChar char="●"/>
            </a:pPr>
            <a:r>
              <a:rPr lang="en" sz="1600">
                <a:solidFill>
                  <a:schemeClr val="dk1"/>
                </a:solidFill>
                <a:latin typeface="Old Standard TT"/>
                <a:ea typeface="Old Standard TT"/>
                <a:cs typeface="Old Standard TT"/>
                <a:sym typeface="Old Standard TT"/>
              </a:rPr>
              <a:t>P-Value = .0064</a:t>
            </a:r>
            <a:endParaRPr sz="1600">
              <a:solidFill>
                <a:schemeClr val="dk1"/>
              </a:solidFill>
              <a:latin typeface="Old Standard TT"/>
              <a:ea typeface="Old Standard TT"/>
              <a:cs typeface="Old Standard TT"/>
              <a:sym typeface="Old Standard TT"/>
            </a:endParaRPr>
          </a:p>
          <a:p>
            <a:pPr indent="0" lvl="0" marL="457200" rtl="0" algn="l">
              <a:lnSpc>
                <a:spcPct val="115000"/>
              </a:lnSpc>
              <a:spcBef>
                <a:spcPts val="800"/>
              </a:spcBef>
              <a:spcAft>
                <a:spcPts val="800"/>
              </a:spcAft>
              <a:buNone/>
            </a:pPr>
            <a:r>
              <a:t/>
            </a:r>
            <a:endParaRPr sz="1600">
              <a:solidFill>
                <a:schemeClr val="dk1"/>
              </a:solidFill>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Picking a Topic</a:t>
            </a:r>
            <a:endParaRPr/>
          </a:p>
        </p:txBody>
      </p:sp>
      <p:sp>
        <p:nvSpPr>
          <p:cNvPr id="67" name="Google Shape;67;p14"/>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8" name="Google Shape;68;p14"/>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Suspect IP Addresses</a:t>
            </a:r>
            <a:endParaRPr>
              <a:solidFill>
                <a:schemeClr val="lt1"/>
              </a:solidFill>
            </a:endParaRPr>
          </a:p>
        </p:txBody>
      </p:sp>
      <p:sp>
        <p:nvSpPr>
          <p:cNvPr id="69" name="Google Shape;69;p14"/>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Web logs, IP addresses, error codes, geolocation… what could have been…</a:t>
            </a:r>
            <a:endParaRPr sz="1500"/>
          </a:p>
          <a:p>
            <a:pPr indent="0" lvl="0" marL="0" rtl="0" algn="l">
              <a:spcBef>
                <a:spcPts val="800"/>
              </a:spcBef>
              <a:spcAft>
                <a:spcPts val="0"/>
              </a:spcAft>
              <a:buNone/>
            </a:pPr>
            <a:r>
              <a:rPr lang="en" sz="1500"/>
              <a:t>Purpose: Analyzing web access logs for better firewall rules. </a:t>
            </a:r>
            <a:endParaRPr sz="1500"/>
          </a:p>
          <a:p>
            <a:pPr indent="0" lvl="0" marL="0" rtl="0" algn="l">
              <a:spcBef>
                <a:spcPts val="800"/>
              </a:spcBef>
              <a:spcAft>
                <a:spcPts val="800"/>
              </a:spcAft>
              <a:buNone/>
            </a:pPr>
            <a:r>
              <a:rPr lang="en" sz="1500"/>
              <a:t>Something Ryan may still look into...</a:t>
            </a:r>
            <a:endParaRPr sz="1500"/>
          </a:p>
        </p:txBody>
      </p:sp>
      <p:sp>
        <p:nvSpPr>
          <p:cNvPr id="70" name="Google Shape;70;p14"/>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1" name="Google Shape;71;p14"/>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Top 20 California Wildfires</a:t>
            </a:r>
            <a:endParaRPr>
              <a:solidFill>
                <a:schemeClr val="lt1"/>
              </a:solidFill>
            </a:endParaRPr>
          </a:p>
        </p:txBody>
      </p:sp>
      <p:sp>
        <p:nvSpPr>
          <p:cNvPr id="72" name="Google Shape;72;p14"/>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Hundreds of thousands of acres destroyed…was it because of a drought?? was it because of high winds?? We may never know…</a:t>
            </a:r>
            <a:endParaRPr sz="1500"/>
          </a:p>
          <a:p>
            <a:pPr indent="0" lvl="0" marL="0" rtl="0" algn="l">
              <a:spcBef>
                <a:spcPts val="800"/>
              </a:spcBef>
              <a:spcAft>
                <a:spcPts val="800"/>
              </a:spcAft>
              <a:buClr>
                <a:schemeClr val="dk1"/>
              </a:buClr>
              <a:buSzPts val="1100"/>
              <a:buFont typeface="Arial"/>
              <a:buNone/>
            </a:pPr>
            <a:r>
              <a:rPr lang="en" sz="1500"/>
              <a:t>The wildfire dataset was not in depth and we would have had to pay $$ for OpenWeather historical data </a:t>
            </a:r>
            <a:endParaRPr sz="1500"/>
          </a:p>
        </p:txBody>
      </p:sp>
      <p:sp>
        <p:nvSpPr>
          <p:cNvPr id="73" name="Google Shape;73;p14"/>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74" name="Google Shape;74;p14"/>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Crime &amp; Poverty </a:t>
            </a:r>
            <a:endParaRPr>
              <a:solidFill>
                <a:schemeClr val="lt1"/>
              </a:solidFill>
            </a:endParaRPr>
          </a:p>
        </p:txBody>
      </p:sp>
      <p:sp>
        <p:nvSpPr>
          <p:cNvPr id="75" name="Google Shape;75;p14"/>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settled on focusing on trying to determine if there was a relationship between crime and poverty. </a:t>
            </a:r>
            <a:endParaRPr sz="1600"/>
          </a:p>
          <a:p>
            <a:pPr indent="-330200" lvl="0" marL="457200" rtl="0" algn="l">
              <a:spcBef>
                <a:spcPts val="800"/>
              </a:spcBef>
              <a:spcAft>
                <a:spcPts val="0"/>
              </a:spcAft>
              <a:buSzPts val="1600"/>
              <a:buChar char="-"/>
            </a:pPr>
            <a:r>
              <a:rPr lang="en" sz="1600"/>
              <a:t>The year was 2017</a:t>
            </a:r>
            <a:endParaRPr sz="1600"/>
          </a:p>
          <a:p>
            <a:pPr indent="-330200" lvl="0" marL="457200" rtl="0" algn="l">
              <a:spcBef>
                <a:spcPts val="0"/>
              </a:spcBef>
              <a:spcAft>
                <a:spcPts val="0"/>
              </a:spcAft>
              <a:buSzPts val="1600"/>
              <a:buChar char="-"/>
            </a:pPr>
            <a:r>
              <a:rPr lang="en" sz="1600"/>
              <a:t>The city was Washington D.C.</a:t>
            </a:r>
            <a:endParaRPr sz="1600"/>
          </a:p>
          <a:p>
            <a:pPr indent="0" lvl="0" marL="457200" rtl="0" algn="l">
              <a:spcBef>
                <a:spcPts val="800"/>
              </a:spcBef>
              <a:spcAft>
                <a:spcPts val="800"/>
              </a:spcAft>
              <a:buNone/>
            </a:pPr>
            <a:r>
              <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areas with child poverty?</a:t>
            </a:r>
            <a:endParaRPr/>
          </a:p>
        </p:txBody>
      </p:sp>
      <p:pic>
        <p:nvPicPr>
          <p:cNvPr id="210" name="Google Shape;210;p32"/>
          <p:cNvPicPr preferRelativeResize="0"/>
          <p:nvPr/>
        </p:nvPicPr>
        <p:blipFill>
          <a:blip r:embed="rId3">
            <a:alphaModFix/>
          </a:blip>
          <a:stretch>
            <a:fillRect/>
          </a:stretch>
        </p:blipFill>
        <p:spPr>
          <a:xfrm>
            <a:off x="1815350" y="1341500"/>
            <a:ext cx="4762500" cy="3207650"/>
          </a:xfrm>
          <a:prstGeom prst="rect">
            <a:avLst/>
          </a:prstGeom>
          <a:noFill/>
          <a:ln>
            <a:noFill/>
          </a:ln>
        </p:spPr>
      </p:pic>
      <p:sp>
        <p:nvSpPr>
          <p:cNvPr id="211" name="Google Shape;211;p32"/>
          <p:cNvSpPr txBox="1"/>
          <p:nvPr/>
        </p:nvSpPr>
        <p:spPr>
          <a:xfrm>
            <a:off x="2599775" y="4549150"/>
            <a:ext cx="42021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The r-squared is: 0.014683560595892856</a:t>
            </a:r>
            <a:endParaRPr>
              <a:latin typeface="Old Standard TT"/>
              <a:ea typeface="Old Standard TT"/>
              <a:cs typeface="Old Standard TT"/>
              <a:sym typeface="Old Standard T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3"/>
          <p:cNvPicPr preferRelativeResize="0"/>
          <p:nvPr/>
        </p:nvPicPr>
        <p:blipFill rotWithShape="1">
          <a:blip r:embed="rId3">
            <a:alphaModFix/>
          </a:blip>
          <a:srcRect b="1783" l="0" r="0" t="1783"/>
          <a:stretch/>
        </p:blipFill>
        <p:spPr>
          <a:xfrm>
            <a:off x="4929800" y="1331125"/>
            <a:ext cx="3800475" cy="2647950"/>
          </a:xfrm>
          <a:prstGeom prst="rect">
            <a:avLst/>
          </a:prstGeom>
          <a:noFill/>
          <a:ln>
            <a:noFill/>
          </a:ln>
        </p:spPr>
      </p:pic>
      <p:sp>
        <p:nvSpPr>
          <p:cNvPr id="217" name="Google Shape;217;p33"/>
          <p:cNvSpPr txBox="1"/>
          <p:nvPr/>
        </p:nvSpPr>
        <p:spPr>
          <a:xfrm>
            <a:off x="4720825" y="247850"/>
            <a:ext cx="1098300" cy="12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18" name="Google Shape;218;p33"/>
          <p:cNvSpPr txBox="1"/>
          <p:nvPr/>
        </p:nvSpPr>
        <p:spPr>
          <a:xfrm>
            <a:off x="890775" y="330775"/>
            <a:ext cx="74136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What is the strength of relationship between poverty and crime?</a:t>
            </a:r>
            <a:endParaRPr sz="1900">
              <a:latin typeface="Old Standard TT"/>
              <a:ea typeface="Old Standard TT"/>
              <a:cs typeface="Old Standard TT"/>
              <a:sym typeface="Old Standard TT"/>
            </a:endParaRPr>
          </a:p>
        </p:txBody>
      </p:sp>
      <p:sp>
        <p:nvSpPr>
          <p:cNvPr id="219" name="Google Shape;219;p33"/>
          <p:cNvSpPr txBox="1"/>
          <p:nvPr/>
        </p:nvSpPr>
        <p:spPr>
          <a:xfrm>
            <a:off x="455425" y="2928950"/>
            <a:ext cx="1406700" cy="8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220" name="Google Shape;220;p33"/>
          <p:cNvPicPr preferRelativeResize="0"/>
          <p:nvPr/>
        </p:nvPicPr>
        <p:blipFill rotWithShape="1">
          <a:blip r:embed="rId4">
            <a:alphaModFix/>
          </a:blip>
          <a:srcRect b="0" l="0" r="0" t="0"/>
          <a:stretch/>
        </p:blipFill>
        <p:spPr>
          <a:xfrm>
            <a:off x="677825" y="1247775"/>
            <a:ext cx="3800475" cy="2647950"/>
          </a:xfrm>
          <a:prstGeom prst="rect">
            <a:avLst/>
          </a:prstGeom>
          <a:noFill/>
          <a:ln>
            <a:noFill/>
          </a:ln>
        </p:spPr>
      </p:pic>
      <p:sp>
        <p:nvSpPr>
          <p:cNvPr id="221" name="Google Shape;221;p33"/>
          <p:cNvSpPr txBox="1"/>
          <p:nvPr/>
        </p:nvSpPr>
        <p:spPr>
          <a:xfrm>
            <a:off x="3259325" y="4277325"/>
            <a:ext cx="28992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ld Standard TT"/>
                <a:ea typeface="Old Standard TT"/>
                <a:cs typeface="Old Standard TT"/>
                <a:sym typeface="Old Standard TT"/>
              </a:rPr>
              <a:t>Weak uphill(positive) linear relationship</a:t>
            </a:r>
            <a:endParaRPr>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150975" y="212850"/>
            <a:ext cx="3679800" cy="6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Dataset Correlation</a:t>
            </a:r>
            <a:r>
              <a:rPr lang="en"/>
              <a:t> </a:t>
            </a:r>
            <a:endParaRPr/>
          </a:p>
        </p:txBody>
      </p:sp>
      <p:sp>
        <p:nvSpPr>
          <p:cNvPr id="227" name="Google Shape;227;p34"/>
          <p:cNvSpPr txBox="1"/>
          <p:nvPr/>
        </p:nvSpPr>
        <p:spPr>
          <a:xfrm>
            <a:off x="675275" y="4166525"/>
            <a:ext cx="29739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28" name="Google Shape;228;p34"/>
          <p:cNvSpPr txBox="1"/>
          <p:nvPr/>
        </p:nvSpPr>
        <p:spPr>
          <a:xfrm>
            <a:off x="89300" y="1562700"/>
            <a:ext cx="4023000" cy="30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ld Standard TT"/>
                <a:ea typeface="Old Standard TT"/>
                <a:cs typeface="Old Standard TT"/>
                <a:sym typeface="Old Standard TT"/>
              </a:rPr>
              <a:t>Evaluating the validity and usefulness of the model - Total Population vs Number of Crimes</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sz="1600">
              <a:latin typeface="Old Standard TT"/>
              <a:ea typeface="Old Standard TT"/>
              <a:cs typeface="Old Standard TT"/>
              <a:sym typeface="Old Standard TT"/>
            </a:endParaRPr>
          </a:p>
          <a:p>
            <a:pPr indent="0" lvl="0" marL="0" rtl="0" algn="l">
              <a:spcBef>
                <a:spcPts val="0"/>
              </a:spcBef>
              <a:spcAft>
                <a:spcPts val="0"/>
              </a:spcAft>
              <a:buNone/>
            </a:pPr>
            <a:r>
              <a:rPr lang="en" sz="1600">
                <a:latin typeface="Old Standard TT"/>
                <a:ea typeface="Old Standard TT"/>
                <a:cs typeface="Old Standard TT"/>
                <a:sym typeface="Old Standard TT"/>
              </a:rPr>
              <a:t>Total Population and Number of Crimes only has a correlation of  0.286 - moderately correlated.</a:t>
            </a:r>
            <a:endParaRPr sz="16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solidFill>
                <a:schemeClr val="dk1"/>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1100"/>
              <a:buFont typeface="Arial"/>
              <a:buNone/>
            </a:pPr>
            <a:r>
              <a:t/>
            </a:r>
            <a:endParaRPr>
              <a:latin typeface="Old Standard TT"/>
              <a:ea typeface="Old Standard TT"/>
              <a:cs typeface="Old Standard TT"/>
              <a:sym typeface="Old Standard TT"/>
            </a:endParaRPr>
          </a:p>
        </p:txBody>
      </p:sp>
      <p:pic>
        <p:nvPicPr>
          <p:cNvPr id="229" name="Google Shape;229;p34"/>
          <p:cNvPicPr preferRelativeResize="0"/>
          <p:nvPr/>
        </p:nvPicPr>
        <p:blipFill>
          <a:blip r:embed="rId3">
            <a:alphaModFix/>
          </a:blip>
          <a:stretch>
            <a:fillRect/>
          </a:stretch>
        </p:blipFill>
        <p:spPr>
          <a:xfrm>
            <a:off x="4112300" y="1449300"/>
            <a:ext cx="4606400" cy="2244900"/>
          </a:xfrm>
          <a:prstGeom prst="rect">
            <a:avLst/>
          </a:prstGeom>
          <a:noFill/>
          <a:ln>
            <a:noFill/>
          </a:ln>
        </p:spPr>
      </p:pic>
      <p:sp>
        <p:nvSpPr>
          <p:cNvPr id="230" name="Google Shape;230;p34"/>
          <p:cNvSpPr txBox="1"/>
          <p:nvPr/>
        </p:nvSpPr>
        <p:spPr>
          <a:xfrm>
            <a:off x="4320175" y="3659850"/>
            <a:ext cx="43536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ld Standard TT"/>
                <a:ea typeface="Old Standard TT"/>
                <a:cs typeface="Old Standard TT"/>
                <a:sym typeface="Old Standard TT"/>
              </a:rPr>
              <a:t>Correlation between Total Population and Number of Crimes</a:t>
            </a:r>
            <a:endParaRPr sz="1200">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5215550" y="142850"/>
            <a:ext cx="29898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r>
              <a:rPr lang="en"/>
              <a:t>Stats model</a:t>
            </a:r>
            <a:endParaRPr/>
          </a:p>
        </p:txBody>
      </p:sp>
      <p:pic>
        <p:nvPicPr>
          <p:cNvPr id="236" name="Google Shape;236;p35"/>
          <p:cNvPicPr preferRelativeResize="0"/>
          <p:nvPr/>
        </p:nvPicPr>
        <p:blipFill>
          <a:blip r:embed="rId3">
            <a:alphaModFix/>
          </a:blip>
          <a:stretch>
            <a:fillRect/>
          </a:stretch>
        </p:blipFill>
        <p:spPr>
          <a:xfrm>
            <a:off x="266450" y="85250"/>
            <a:ext cx="4305547" cy="4838700"/>
          </a:xfrm>
          <a:prstGeom prst="rect">
            <a:avLst/>
          </a:prstGeom>
          <a:noFill/>
          <a:ln>
            <a:noFill/>
          </a:ln>
        </p:spPr>
      </p:pic>
      <p:sp>
        <p:nvSpPr>
          <p:cNvPr id="237" name="Google Shape;237;p35"/>
          <p:cNvSpPr txBox="1"/>
          <p:nvPr/>
        </p:nvSpPr>
        <p:spPr>
          <a:xfrm>
            <a:off x="5015475" y="666500"/>
            <a:ext cx="3804000" cy="9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Low R-squared (0.082) and low p-value (0.001) doesn’t explain much of variation of the data but indicates that these relationships are somewhat statistically significant.</a:t>
            </a:r>
            <a:endParaRPr>
              <a:latin typeface="Old Standard TT"/>
              <a:ea typeface="Old Standard TT"/>
              <a:cs typeface="Old Standard TT"/>
              <a:sym typeface="Old Standard TT"/>
            </a:endParaRPr>
          </a:p>
        </p:txBody>
      </p:sp>
      <p:pic>
        <p:nvPicPr>
          <p:cNvPr id="238" name="Google Shape;238;p35"/>
          <p:cNvPicPr preferRelativeResize="0"/>
          <p:nvPr/>
        </p:nvPicPr>
        <p:blipFill>
          <a:blip r:embed="rId4">
            <a:alphaModFix/>
          </a:blip>
          <a:stretch>
            <a:fillRect/>
          </a:stretch>
        </p:blipFill>
        <p:spPr>
          <a:xfrm>
            <a:off x="4659112" y="1592300"/>
            <a:ext cx="4516725" cy="3615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Regression analysis predicting trends and future values</a:t>
            </a:r>
            <a:endParaRPr sz="2700"/>
          </a:p>
        </p:txBody>
      </p:sp>
      <p:pic>
        <p:nvPicPr>
          <p:cNvPr id="244" name="Google Shape;244;p36"/>
          <p:cNvPicPr preferRelativeResize="0"/>
          <p:nvPr/>
        </p:nvPicPr>
        <p:blipFill>
          <a:blip r:embed="rId3">
            <a:alphaModFix/>
          </a:blip>
          <a:stretch>
            <a:fillRect/>
          </a:stretch>
        </p:blipFill>
        <p:spPr>
          <a:xfrm>
            <a:off x="4760700" y="1372600"/>
            <a:ext cx="4071600" cy="2851150"/>
          </a:xfrm>
          <a:prstGeom prst="rect">
            <a:avLst/>
          </a:prstGeom>
          <a:noFill/>
          <a:ln>
            <a:noFill/>
          </a:ln>
        </p:spPr>
      </p:pic>
      <p:sp>
        <p:nvSpPr>
          <p:cNvPr id="245" name="Google Shape;245;p36"/>
          <p:cNvSpPr txBox="1"/>
          <p:nvPr/>
        </p:nvSpPr>
        <p:spPr>
          <a:xfrm>
            <a:off x="5947175" y="4286275"/>
            <a:ext cx="2428800" cy="6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Residual plot does not show randomness </a:t>
            </a:r>
            <a:endParaRPr>
              <a:latin typeface="Old Standard TT"/>
              <a:ea typeface="Old Standard TT"/>
              <a:cs typeface="Old Standard TT"/>
              <a:sym typeface="Old Standard TT"/>
            </a:endParaRPr>
          </a:p>
        </p:txBody>
      </p:sp>
      <p:pic>
        <p:nvPicPr>
          <p:cNvPr id="246" name="Google Shape;246;p36"/>
          <p:cNvPicPr preferRelativeResize="0"/>
          <p:nvPr/>
        </p:nvPicPr>
        <p:blipFill>
          <a:blip r:embed="rId4">
            <a:alphaModFix/>
          </a:blip>
          <a:stretch>
            <a:fillRect/>
          </a:stretch>
        </p:blipFill>
        <p:spPr>
          <a:xfrm>
            <a:off x="256575" y="1474200"/>
            <a:ext cx="3705225" cy="2647950"/>
          </a:xfrm>
          <a:prstGeom prst="rect">
            <a:avLst/>
          </a:prstGeom>
          <a:noFill/>
          <a:ln>
            <a:noFill/>
          </a:ln>
        </p:spPr>
      </p:pic>
      <p:sp>
        <p:nvSpPr>
          <p:cNvPr id="247" name="Google Shape;247;p36"/>
          <p:cNvSpPr txBox="1"/>
          <p:nvPr/>
        </p:nvSpPr>
        <p:spPr>
          <a:xfrm>
            <a:off x="1366250" y="4250525"/>
            <a:ext cx="20895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ld Standard TT"/>
                <a:ea typeface="Old Standard TT"/>
                <a:cs typeface="Old Standard TT"/>
                <a:sym typeface="Old Standard TT"/>
              </a:rPr>
              <a:t>Predicted 250 crimes and actual is 600</a:t>
            </a:r>
            <a:endParaRPr>
              <a:latin typeface="Old Standard TT"/>
              <a:ea typeface="Old Standard TT"/>
              <a:cs typeface="Old Standard TT"/>
              <a:sym typeface="Old Standard T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195600" y="1503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53" name="Google Shape;253;p37"/>
          <p:cNvSpPr txBox="1"/>
          <p:nvPr/>
        </p:nvSpPr>
        <p:spPr>
          <a:xfrm>
            <a:off x="327775" y="571525"/>
            <a:ext cx="7887600" cy="43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The effect of poverty on crime is not easily captured by the suggestion that poverty alone leads to crime.</a:t>
            </a:r>
            <a:endParaRPr sz="1900">
              <a:latin typeface="Old Standard TT"/>
              <a:ea typeface="Old Standard TT"/>
              <a:cs typeface="Old Standard TT"/>
              <a:sym typeface="Old Standard TT"/>
            </a:endParaRPr>
          </a:p>
          <a:p>
            <a:pPr indent="0" lvl="0" marL="457200" rtl="0" algn="l">
              <a:spcBef>
                <a:spcPts val="0"/>
              </a:spcBef>
              <a:spcAft>
                <a:spcPts val="0"/>
              </a:spcAft>
              <a:buNone/>
            </a:pPr>
            <a:r>
              <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While our research shows that there is a link between poverty and crime, the link can be elusive. The variables that make up this link are many and complex.</a:t>
            </a:r>
            <a:endParaRPr sz="1900">
              <a:latin typeface="Old Standard TT"/>
              <a:ea typeface="Old Standard TT"/>
              <a:cs typeface="Old Standard TT"/>
              <a:sym typeface="Old Standard TT"/>
            </a:endParaRPr>
          </a:p>
          <a:p>
            <a:pPr indent="0" lvl="0" marL="457200" rtl="0" algn="l">
              <a:spcBef>
                <a:spcPts val="0"/>
              </a:spcBef>
              <a:spcAft>
                <a:spcPts val="0"/>
              </a:spcAft>
              <a:buNone/>
            </a:pPr>
            <a:r>
              <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Crime is connected to people on poverty because they are more likely to be victimized by it.</a:t>
            </a:r>
            <a:endParaRPr sz="1900">
              <a:latin typeface="Old Standard TT"/>
              <a:ea typeface="Old Standard TT"/>
              <a:cs typeface="Old Standard TT"/>
              <a:sym typeface="Old Standard TT"/>
            </a:endParaRPr>
          </a:p>
          <a:p>
            <a:pPr indent="0" lvl="0" marL="457200" rtl="0" algn="l">
              <a:spcBef>
                <a:spcPts val="0"/>
              </a:spcBef>
              <a:spcAft>
                <a:spcPts val="0"/>
              </a:spcAft>
              <a:buNone/>
            </a:pPr>
            <a:r>
              <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While most poor people are lawful, most criminals are poor.</a:t>
            </a:r>
            <a:endParaRPr sz="1900">
              <a:latin typeface="Old Standard TT"/>
              <a:ea typeface="Old Standard TT"/>
              <a:cs typeface="Old Standard TT"/>
              <a:sym typeface="Old Standard TT"/>
            </a:endParaRPr>
          </a:p>
          <a:p>
            <a:pPr indent="0" lvl="0" marL="457200" rtl="0" algn="l">
              <a:spcBef>
                <a:spcPts val="0"/>
              </a:spcBef>
              <a:spcAft>
                <a:spcPts val="0"/>
              </a:spcAft>
              <a:buNone/>
            </a:pPr>
            <a:r>
              <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Poverty may be a necessary, but there is not sufficient reason or condition that suggest it leads to crime.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sz="1900">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59" name="Google Shape;259;p38"/>
          <p:cNvSpPr txBox="1"/>
          <p:nvPr/>
        </p:nvSpPr>
        <p:spPr>
          <a:xfrm>
            <a:off x="481850" y="1165400"/>
            <a:ext cx="8214000" cy="3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Old Standard TT"/>
                <a:ea typeface="Old Standard TT"/>
                <a:cs typeface="Old Standard TT"/>
                <a:sym typeface="Old Standard TT"/>
              </a:rPr>
              <a:t>The outcome of our data rejects the null because the p-value is .0064. Since the p-value is less than the significance level(.05), our model fits the data well. However only 5.8% of variance by crime can be explained by poverty. </a:t>
            </a:r>
            <a:endParaRPr sz="2200">
              <a:latin typeface="Old Standard TT"/>
              <a:ea typeface="Old Standard TT"/>
              <a:cs typeface="Old Standard TT"/>
              <a:sym typeface="Old Standard TT"/>
            </a:endParaRPr>
          </a:p>
          <a:p>
            <a:pPr indent="0" lvl="0" marL="0" rtl="0" algn="l">
              <a:spcBef>
                <a:spcPts val="0"/>
              </a:spcBef>
              <a:spcAft>
                <a:spcPts val="0"/>
              </a:spcAft>
              <a:buNone/>
            </a:pPr>
            <a:r>
              <a:t/>
            </a:r>
            <a:endParaRPr sz="2200">
              <a:latin typeface="Old Standard TT"/>
              <a:ea typeface="Old Standard TT"/>
              <a:cs typeface="Old Standard TT"/>
              <a:sym typeface="Old Standard TT"/>
            </a:endParaRPr>
          </a:p>
          <a:p>
            <a:pPr indent="0" lvl="0" marL="0" rtl="0" algn="l">
              <a:spcBef>
                <a:spcPts val="0"/>
              </a:spcBef>
              <a:spcAft>
                <a:spcPts val="0"/>
              </a:spcAft>
              <a:buNone/>
            </a:pPr>
            <a:r>
              <a:t/>
            </a:r>
            <a:endParaRPr sz="2200">
              <a:latin typeface="Old Standard TT"/>
              <a:ea typeface="Old Standard TT"/>
              <a:cs typeface="Old Standard TT"/>
              <a:sym typeface="Old Standard TT"/>
            </a:endParaRPr>
          </a:p>
        </p:txBody>
      </p:sp>
      <p:pic>
        <p:nvPicPr>
          <p:cNvPr id="260" name="Google Shape;260;p38"/>
          <p:cNvPicPr preferRelativeResize="0"/>
          <p:nvPr/>
        </p:nvPicPr>
        <p:blipFill rotWithShape="1">
          <a:blip r:embed="rId3">
            <a:alphaModFix/>
          </a:blip>
          <a:srcRect b="31497" l="0" r="0" t="0"/>
          <a:stretch/>
        </p:blipFill>
        <p:spPr>
          <a:xfrm>
            <a:off x="5715000" y="3526800"/>
            <a:ext cx="3196500" cy="1459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Mortem</a:t>
            </a:r>
            <a:endParaRPr/>
          </a:p>
        </p:txBody>
      </p:sp>
      <p:sp>
        <p:nvSpPr>
          <p:cNvPr id="266" name="Google Shape;266;p39"/>
          <p:cNvSpPr txBox="1"/>
          <p:nvPr/>
        </p:nvSpPr>
        <p:spPr>
          <a:xfrm>
            <a:off x="470650" y="1232650"/>
            <a:ext cx="2969700" cy="3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ld Standard TT"/>
                <a:ea typeface="Old Standard TT"/>
                <a:cs typeface="Old Standard TT"/>
                <a:sym typeface="Old Standard TT"/>
              </a:rPr>
              <a:t>Difficulties:</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Finding a dataset with enough data</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Finding two datasets that correlate with each other</a:t>
            </a:r>
            <a:endParaRPr sz="1900">
              <a:latin typeface="Old Standard TT"/>
              <a:ea typeface="Old Standard TT"/>
              <a:cs typeface="Old Standard TT"/>
              <a:sym typeface="Old Standard TT"/>
            </a:endParaRPr>
          </a:p>
          <a:p>
            <a:pPr indent="-349250" lvl="0" marL="457200" rtl="0" algn="l">
              <a:spcBef>
                <a:spcPts val="0"/>
              </a:spcBef>
              <a:spcAft>
                <a:spcPts val="0"/>
              </a:spcAft>
              <a:buSzPts val="1900"/>
              <a:buFont typeface="Old Standard TT"/>
              <a:buChar char="●"/>
            </a:pPr>
            <a:r>
              <a:rPr lang="en" sz="1900">
                <a:latin typeface="Old Standard TT"/>
                <a:ea typeface="Old Standard TT"/>
                <a:cs typeface="Old Standard TT"/>
                <a:sym typeface="Old Standard TT"/>
              </a:rPr>
              <a:t>Merging datasets</a:t>
            </a:r>
            <a:endParaRPr sz="19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
        <p:nvSpPr>
          <p:cNvPr id="267" name="Google Shape;267;p39"/>
          <p:cNvSpPr txBox="1"/>
          <p:nvPr/>
        </p:nvSpPr>
        <p:spPr>
          <a:xfrm>
            <a:off x="4717700" y="1232650"/>
            <a:ext cx="3429000" cy="31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Additional Research to Pursue:</a:t>
            </a:r>
            <a:endParaRPr sz="1700">
              <a:latin typeface="Old Standard TT"/>
              <a:ea typeface="Old Standard TT"/>
              <a:cs typeface="Old Standard TT"/>
              <a:sym typeface="Old Standard TT"/>
            </a:endParaRPr>
          </a:p>
          <a:p>
            <a:pPr indent="-336550" lvl="0" marL="457200" rtl="0" algn="l">
              <a:spcBef>
                <a:spcPts val="0"/>
              </a:spcBef>
              <a:spcAft>
                <a:spcPts val="0"/>
              </a:spcAft>
              <a:buSzPts val="1700"/>
              <a:buFont typeface="Old Standard TT"/>
              <a:buChar char="●"/>
            </a:pPr>
            <a:r>
              <a:rPr lang="en" sz="1700">
                <a:latin typeface="Old Standard TT"/>
                <a:ea typeface="Old Standard TT"/>
                <a:cs typeface="Old Standard TT"/>
                <a:sym typeface="Old Standard TT"/>
              </a:rPr>
              <a:t>Do crimes occur more in the morning, daytime, or evening?</a:t>
            </a:r>
            <a:endParaRPr sz="1700">
              <a:latin typeface="Old Standard TT"/>
              <a:ea typeface="Old Standard TT"/>
              <a:cs typeface="Old Standard TT"/>
              <a:sym typeface="Old Standard TT"/>
            </a:endParaRPr>
          </a:p>
          <a:p>
            <a:pPr indent="-336550" lvl="0" marL="457200" rtl="0" algn="l">
              <a:spcBef>
                <a:spcPts val="0"/>
              </a:spcBef>
              <a:spcAft>
                <a:spcPts val="0"/>
              </a:spcAft>
              <a:buSzPts val="1700"/>
              <a:buFont typeface="Old Standard TT"/>
              <a:buChar char="●"/>
            </a:pPr>
            <a:r>
              <a:rPr lang="en" sz="1700">
                <a:latin typeface="Old Standard TT"/>
                <a:ea typeface="Old Standard TT"/>
                <a:cs typeface="Old Standard TT"/>
                <a:sym typeface="Old Standard TT"/>
              </a:rPr>
              <a:t>Does having a higher poverty rate associate with a specific type of crime?</a:t>
            </a:r>
            <a:endParaRPr sz="1700">
              <a:latin typeface="Old Standard TT"/>
              <a:ea typeface="Old Standard TT"/>
              <a:cs typeface="Old Standard TT"/>
              <a:sym typeface="Old Standard TT"/>
            </a:endParaRPr>
          </a:p>
          <a:p>
            <a:pPr indent="-336550" lvl="0" marL="457200" rtl="0" algn="l">
              <a:spcBef>
                <a:spcPts val="0"/>
              </a:spcBef>
              <a:spcAft>
                <a:spcPts val="0"/>
              </a:spcAft>
              <a:buSzPts val="1700"/>
              <a:buFont typeface="Old Standard TT"/>
              <a:buChar char="●"/>
            </a:pPr>
            <a:r>
              <a:rPr lang="en" sz="1700">
                <a:latin typeface="Old Standard TT"/>
                <a:ea typeface="Old Standard TT"/>
                <a:cs typeface="Old Standard TT"/>
                <a:sym typeface="Old Standard TT"/>
              </a:rPr>
              <a:t>Are wealthy areas more likely to experience burglary?</a:t>
            </a:r>
            <a:endParaRPr sz="1700">
              <a:latin typeface="Old Standard TT"/>
              <a:ea typeface="Old Standard TT"/>
              <a:cs typeface="Old Standard TT"/>
              <a:sym typeface="Old Standard TT"/>
            </a:endParaRPr>
          </a:p>
          <a:p>
            <a:pPr indent="-336550" lvl="0" marL="457200" rtl="0" algn="l">
              <a:spcBef>
                <a:spcPts val="0"/>
              </a:spcBef>
              <a:spcAft>
                <a:spcPts val="0"/>
              </a:spcAft>
              <a:buSzPts val="1700"/>
              <a:buFont typeface="Old Standard TT"/>
              <a:buChar char="●"/>
            </a:pPr>
            <a:r>
              <a:rPr lang="en" sz="1700">
                <a:latin typeface="Old Standard TT"/>
                <a:ea typeface="Old Standard TT"/>
                <a:cs typeface="Old Standard TT"/>
                <a:sym typeface="Old Standard TT"/>
              </a:rPr>
              <a:t>Are poor areas more likely to experience crimes of violence?</a:t>
            </a:r>
            <a:endParaRPr sz="17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pic>
        <p:nvPicPr>
          <p:cNvPr id="268" name="Google Shape;268;p39"/>
          <p:cNvPicPr preferRelativeResize="0"/>
          <p:nvPr/>
        </p:nvPicPr>
        <p:blipFill>
          <a:blip r:embed="rId3">
            <a:alphaModFix/>
          </a:blip>
          <a:stretch>
            <a:fillRect/>
          </a:stretch>
        </p:blipFill>
        <p:spPr>
          <a:xfrm>
            <a:off x="0" y="3608300"/>
            <a:ext cx="1535200" cy="153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40"/>
          <p:cNvPicPr preferRelativeResize="0"/>
          <p:nvPr/>
        </p:nvPicPr>
        <p:blipFill>
          <a:blip r:embed="rId3">
            <a:alphaModFix/>
          </a:blip>
          <a:stretch>
            <a:fillRect/>
          </a:stretch>
        </p:blipFill>
        <p:spPr>
          <a:xfrm>
            <a:off x="1788450" y="755675"/>
            <a:ext cx="5670714" cy="3780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5"/>
          <p:cNvSpPr txBox="1"/>
          <p:nvPr>
            <p:ph type="title"/>
          </p:nvPr>
        </p:nvSpPr>
        <p:spPr>
          <a:xfrm>
            <a:off x="1442875" y="2690700"/>
            <a:ext cx="68793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In the criminal justice system, impoverished-based offenses are considered quite normal.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4D5156"/>
                </a:solidFill>
                <a:highlight>
                  <a:srgbClr val="FFFFFF"/>
                </a:highlight>
                <a:latin typeface="Roboto"/>
                <a:ea typeface="Roboto"/>
                <a:cs typeface="Roboto"/>
                <a:sym typeface="Roboto"/>
              </a:rPr>
              <a:t>In Washington D.C., the dedicated detectives who investigate these coincidences are Pooja, Ryan, Ana and Chris… </a:t>
            </a:r>
            <a:endParaRPr sz="1050">
              <a:solidFill>
                <a:srgbClr val="4D5156"/>
              </a:solidFill>
              <a:highlight>
                <a:srgbClr val="FFFFFF"/>
              </a:highlight>
              <a:latin typeface="Roboto"/>
              <a:ea typeface="Roboto"/>
              <a:cs typeface="Roboto"/>
              <a:sym typeface="Roboto"/>
            </a:endParaRPr>
          </a:p>
          <a:p>
            <a:pPr indent="0" lvl="0" marL="0" rtl="0" algn="l">
              <a:spcBef>
                <a:spcPts val="0"/>
              </a:spcBef>
              <a:spcAft>
                <a:spcPts val="0"/>
              </a:spcAft>
              <a:buNone/>
            </a:pPr>
            <a:r>
              <a:rPr b="1" lang="en" sz="1050">
                <a:solidFill>
                  <a:srgbClr val="5F6368"/>
                </a:solidFill>
                <a:highlight>
                  <a:srgbClr val="FFFFFF"/>
                </a:highlight>
                <a:latin typeface="Roboto"/>
                <a:ea typeface="Roboto"/>
                <a:cs typeface="Roboto"/>
                <a:sym typeface="Roboto"/>
              </a:rPr>
              <a:t>These are their stories</a:t>
            </a:r>
            <a:r>
              <a:rPr lang="en" sz="1050">
                <a:solidFill>
                  <a:srgbClr val="4D5156"/>
                </a:solidFill>
                <a:highlight>
                  <a:srgbClr val="FFFFFF"/>
                </a:highlight>
                <a:latin typeface="Roboto"/>
                <a:ea typeface="Roboto"/>
                <a:cs typeface="Roboto"/>
                <a:sym typeface="Roboto"/>
              </a:rPr>
              <a:t>. </a:t>
            </a:r>
            <a:endParaRPr/>
          </a:p>
        </p:txBody>
      </p:sp>
      <p:pic>
        <p:nvPicPr>
          <p:cNvPr id="81" name="Google Shape;81;p15"/>
          <p:cNvPicPr preferRelativeResize="0"/>
          <p:nvPr/>
        </p:nvPicPr>
        <p:blipFill>
          <a:blip r:embed="rId3">
            <a:alphaModFix/>
          </a:blip>
          <a:stretch>
            <a:fillRect/>
          </a:stretch>
        </p:blipFill>
        <p:spPr>
          <a:xfrm>
            <a:off x="2104774" y="363425"/>
            <a:ext cx="4307850" cy="2432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87" name="Google Shape;87;p1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premium subscribers</a:t>
            </a:r>
            <a:endParaRPr/>
          </a:p>
        </p:txBody>
      </p:sp>
      <p:sp>
        <p:nvSpPr>
          <p:cNvPr id="88" name="Google Shape;88;p16"/>
          <p:cNvSpPr txBox="1"/>
          <p:nvPr>
            <p:ph idx="2" type="body"/>
          </p:nvPr>
        </p:nvSpPr>
        <p:spPr>
          <a:xfrm>
            <a:off x="4934800" y="919525"/>
            <a:ext cx="3837000" cy="38217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i="1" lang="en" sz="1900">
                <a:solidFill>
                  <a:schemeClr val="lt1"/>
                </a:solidFill>
                <a:latin typeface="Arial"/>
                <a:ea typeface="Arial"/>
                <a:cs typeface="Arial"/>
                <a:sym typeface="Arial"/>
              </a:rPr>
              <a:t>Poverty is defined by a general lack of sufficient material resources to meet the minimum needs.</a:t>
            </a:r>
            <a:endParaRPr i="1" sz="1900">
              <a:solidFill>
                <a:schemeClr val="lt1"/>
              </a:solidFill>
              <a:latin typeface="Arial"/>
              <a:ea typeface="Arial"/>
              <a:cs typeface="Arial"/>
              <a:sym typeface="Arial"/>
            </a:endParaRPr>
          </a:p>
          <a:p>
            <a:pPr indent="0" lvl="0" marL="0" rtl="0" algn="l">
              <a:lnSpc>
                <a:spcPct val="90000"/>
              </a:lnSpc>
              <a:spcBef>
                <a:spcPts val="1000"/>
              </a:spcBef>
              <a:spcAft>
                <a:spcPts val="0"/>
              </a:spcAft>
              <a:buNone/>
            </a:pPr>
            <a:r>
              <a:t/>
            </a:r>
            <a:endParaRPr i="1" sz="1900">
              <a:solidFill>
                <a:schemeClr val="lt1"/>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i="1" lang="en" sz="1900">
                <a:solidFill>
                  <a:schemeClr val="lt1"/>
                </a:solidFill>
                <a:latin typeface="Arial"/>
                <a:ea typeface="Arial"/>
                <a:cs typeface="Arial"/>
                <a:sym typeface="Arial"/>
              </a:rPr>
              <a:t>Crime is a violation of the criminal law as agreed within a given jurisdiction at a particular time. </a:t>
            </a:r>
            <a:endParaRPr i="1" sz="1900">
              <a:solidFill>
                <a:schemeClr val="lt1"/>
              </a:solidFill>
              <a:latin typeface="Arial"/>
              <a:ea typeface="Arial"/>
              <a:cs typeface="Arial"/>
              <a:sym typeface="Arial"/>
            </a:endParaRPr>
          </a:p>
          <a:p>
            <a:pPr indent="0" lvl="0" marL="0" rtl="0" algn="l">
              <a:spcBef>
                <a:spcPts val="0"/>
              </a:spcBef>
              <a:spcAft>
                <a:spcPts val="1600"/>
              </a:spcAft>
              <a:buNone/>
            </a:pPr>
            <a:r>
              <a:t/>
            </a:r>
            <a:endParaRPr/>
          </a:p>
        </p:txBody>
      </p:sp>
      <p:pic>
        <p:nvPicPr>
          <p:cNvPr id="89" name="Google Shape;89;p16"/>
          <p:cNvPicPr preferRelativeResize="0"/>
          <p:nvPr/>
        </p:nvPicPr>
        <p:blipFill>
          <a:blip r:embed="rId3">
            <a:alphaModFix/>
          </a:blip>
          <a:stretch>
            <a:fillRect/>
          </a:stretch>
        </p:blipFill>
        <p:spPr>
          <a:xfrm>
            <a:off x="0" y="0"/>
            <a:ext cx="4511349" cy="5143500"/>
          </a:xfrm>
          <a:prstGeom prst="rect">
            <a:avLst/>
          </a:prstGeom>
          <a:noFill/>
          <a:ln>
            <a:noFill/>
          </a:ln>
        </p:spPr>
      </p:pic>
      <p:sp>
        <p:nvSpPr>
          <p:cNvPr id="90" name="Google Shape;90;p16"/>
          <p:cNvSpPr txBox="1"/>
          <p:nvPr/>
        </p:nvSpPr>
        <p:spPr>
          <a:xfrm>
            <a:off x="5028550" y="178250"/>
            <a:ext cx="36495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1"/>
                </a:solidFill>
                <a:latin typeface="Old Standard TT"/>
                <a:ea typeface="Old Standard TT"/>
                <a:cs typeface="Old Standard TT"/>
                <a:sym typeface="Old Standard TT"/>
              </a:rPr>
              <a:t>Poverty</a:t>
            </a:r>
            <a:r>
              <a:rPr lang="en" sz="2600">
                <a:solidFill>
                  <a:schemeClr val="lt1"/>
                </a:solidFill>
                <a:latin typeface="Old Standard TT"/>
                <a:ea typeface="Old Standard TT"/>
                <a:cs typeface="Old Standard TT"/>
                <a:sym typeface="Old Standard TT"/>
              </a:rPr>
              <a:t>  and  Crime</a:t>
            </a:r>
            <a:r>
              <a:rPr lang="en" sz="1700">
                <a:solidFill>
                  <a:schemeClr val="lt1"/>
                </a:solidFill>
                <a:latin typeface="Old Standard TT"/>
                <a:ea typeface="Old Standard TT"/>
                <a:cs typeface="Old Standard TT"/>
                <a:sym typeface="Old Standard TT"/>
              </a:rPr>
              <a:t> </a:t>
            </a:r>
            <a:endParaRPr sz="1700">
              <a:solidFill>
                <a:schemeClr val="lt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4572000" y="689650"/>
            <a:ext cx="4572000" cy="3764226"/>
          </a:xfrm>
          <a:prstGeom prst="rect">
            <a:avLst/>
          </a:prstGeom>
          <a:noFill/>
          <a:ln>
            <a:noFill/>
          </a:ln>
        </p:spPr>
      </p:pic>
      <p:sp>
        <p:nvSpPr>
          <p:cNvPr id="96" name="Google Shape;96;p17"/>
          <p:cNvSpPr txBox="1"/>
          <p:nvPr/>
        </p:nvSpPr>
        <p:spPr>
          <a:xfrm>
            <a:off x="0" y="0"/>
            <a:ext cx="4468200" cy="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chemeClr val="lt2"/>
                </a:solidFill>
                <a:latin typeface="Old Standard TT"/>
                <a:ea typeface="Old Standard TT"/>
                <a:cs typeface="Old Standard TT"/>
                <a:sym typeface="Old Standard TT"/>
              </a:rPr>
              <a:t>Poverty in Washington</a:t>
            </a:r>
            <a:r>
              <a:rPr lang="en" sz="2800">
                <a:solidFill>
                  <a:schemeClr val="lt2"/>
                </a:solidFill>
                <a:latin typeface="Old Standard TT"/>
                <a:ea typeface="Old Standard TT"/>
                <a:cs typeface="Old Standard TT"/>
                <a:sym typeface="Old Standard TT"/>
              </a:rPr>
              <a:t> </a:t>
            </a:r>
            <a:r>
              <a:rPr lang="en" sz="2900">
                <a:solidFill>
                  <a:schemeClr val="lt2"/>
                </a:solidFill>
                <a:latin typeface="Old Standard TT"/>
                <a:ea typeface="Old Standard TT"/>
                <a:cs typeface="Old Standard TT"/>
                <a:sym typeface="Old Standard TT"/>
              </a:rPr>
              <a:t>DC</a:t>
            </a:r>
            <a:endParaRPr sz="2900">
              <a:solidFill>
                <a:schemeClr val="lt2"/>
              </a:solidFill>
              <a:latin typeface="Old Standard TT"/>
              <a:ea typeface="Old Standard TT"/>
              <a:cs typeface="Old Standard TT"/>
              <a:sym typeface="Old Standard TT"/>
            </a:endParaRPr>
          </a:p>
          <a:p>
            <a:pPr indent="0" lvl="0" marL="0" rtl="0" algn="l">
              <a:spcBef>
                <a:spcPts val="0"/>
              </a:spcBef>
              <a:spcAft>
                <a:spcPts val="0"/>
              </a:spcAft>
              <a:buNone/>
            </a:pPr>
            <a:r>
              <a:rPr lang="en" sz="4200">
                <a:solidFill>
                  <a:schemeClr val="lt2"/>
                </a:solidFill>
                <a:latin typeface="Old Standard TT"/>
                <a:ea typeface="Old Standard TT"/>
                <a:cs typeface="Old Standard TT"/>
                <a:sym typeface="Old Standard TT"/>
              </a:rPr>
              <a:t> </a:t>
            </a:r>
            <a:endParaRPr sz="4200">
              <a:solidFill>
                <a:schemeClr val="lt2"/>
              </a:solidFill>
              <a:latin typeface="Old Standard TT"/>
              <a:ea typeface="Old Standard TT"/>
              <a:cs typeface="Old Standard TT"/>
              <a:sym typeface="Old Standard TT"/>
            </a:endParaRPr>
          </a:p>
        </p:txBody>
      </p:sp>
      <p:sp>
        <p:nvSpPr>
          <p:cNvPr id="97" name="Google Shape;97;p17"/>
          <p:cNvSpPr txBox="1"/>
          <p:nvPr/>
        </p:nvSpPr>
        <p:spPr>
          <a:xfrm>
            <a:off x="244200" y="555700"/>
            <a:ext cx="3979800" cy="449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 sz="1600">
                <a:solidFill>
                  <a:schemeClr val="dk1"/>
                </a:solidFill>
              </a:rPr>
              <a:t>The District has a higher level of income inequality than any state in the country, with households in the top 20 percent  of income having 29 times more income than the bottom 20 percent.</a:t>
            </a:r>
            <a:endParaRPr sz="1600">
              <a:solidFill>
                <a:schemeClr val="dk1"/>
              </a:solidFill>
            </a:endParaRPr>
          </a:p>
          <a:p>
            <a:pPr indent="0" lvl="0" marL="0" rtl="0" algn="ctr">
              <a:lnSpc>
                <a:spcPct val="90000"/>
              </a:lnSpc>
              <a:spcBef>
                <a:spcPts val="1000"/>
              </a:spcBef>
              <a:spcAft>
                <a:spcPts val="0"/>
              </a:spcAft>
              <a:buClr>
                <a:schemeClr val="dk1"/>
              </a:buClr>
              <a:buSzPts val="1100"/>
              <a:buFont typeface="Arial"/>
              <a:buNone/>
            </a:pPr>
            <a:r>
              <a:t/>
            </a:r>
            <a:endParaRPr sz="1600">
              <a:solidFill>
                <a:schemeClr val="dk1"/>
              </a:solidFill>
            </a:endParaRPr>
          </a:p>
          <a:p>
            <a:pPr indent="0" lvl="0" marL="0" rtl="0" algn="l">
              <a:lnSpc>
                <a:spcPct val="90000"/>
              </a:lnSpc>
              <a:spcBef>
                <a:spcPts val="1000"/>
              </a:spcBef>
              <a:spcAft>
                <a:spcPts val="0"/>
              </a:spcAft>
              <a:buNone/>
            </a:pPr>
            <a:r>
              <a:rPr lang="en" sz="1600">
                <a:solidFill>
                  <a:schemeClr val="dk1"/>
                </a:solidFill>
              </a:rPr>
              <a:t>The bottom fifth of DC households had just two percent of total DC income in 2017, while the top fifth had a staggering 51.5 percent.</a:t>
            </a:r>
            <a:endParaRPr sz="1600">
              <a:solidFill>
                <a:schemeClr val="dk1"/>
              </a:solidFill>
            </a:endParaRPr>
          </a:p>
          <a:p>
            <a:pPr indent="0" lvl="0" marL="0" rtl="0" algn="l">
              <a:lnSpc>
                <a:spcPct val="90000"/>
              </a:lnSpc>
              <a:spcBef>
                <a:spcPts val="1000"/>
              </a:spcBef>
              <a:spcAft>
                <a:spcPts val="0"/>
              </a:spcAft>
              <a:buClr>
                <a:schemeClr val="dk1"/>
              </a:buClr>
              <a:buSzPts val="1100"/>
              <a:buFont typeface="Arial"/>
              <a:buNone/>
            </a:pPr>
            <a:r>
              <a:t/>
            </a:r>
            <a:endParaRPr sz="16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 sz="1600">
                <a:solidFill>
                  <a:schemeClr val="dk1"/>
                </a:solidFill>
              </a:rPr>
              <a:t>Nearly one in five District residents live in poverty.</a:t>
            </a:r>
            <a:endParaRPr sz="1600">
              <a:solidFill>
                <a:schemeClr val="dk1"/>
              </a:solidFill>
            </a:endParaRPr>
          </a:p>
          <a:p>
            <a:pPr indent="0" lvl="0" marL="0" rtl="0" algn="ctr">
              <a:lnSpc>
                <a:spcPct val="90000"/>
              </a:lnSpc>
              <a:spcBef>
                <a:spcPts val="1000"/>
              </a:spcBef>
              <a:spcAft>
                <a:spcPts val="0"/>
              </a:spcAft>
              <a:buClr>
                <a:schemeClr val="dk1"/>
              </a:buClr>
              <a:buSzPts val="1100"/>
              <a:buFont typeface="Arial"/>
              <a:buNone/>
            </a:pPr>
            <a:r>
              <a:rPr lang="en" sz="1100" u="sng">
                <a:solidFill>
                  <a:schemeClr val="hlink"/>
                </a:solidFill>
                <a:hlinkClick r:id="rId4"/>
              </a:rPr>
              <a:t>https://www.dcpolicycenter.org/publications/income-inequality-and-economic-mobility-in-d-c/#_ftn3</a:t>
            </a:r>
            <a:endParaRPr sz="1800">
              <a:solidFill>
                <a:schemeClr val="dk1"/>
              </a:solidFill>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idx="2" type="body"/>
          </p:nvPr>
        </p:nvSpPr>
        <p:spPr>
          <a:xfrm>
            <a:off x="4939500" y="724200"/>
            <a:ext cx="3837000" cy="41607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 sz="1500">
                <a:solidFill>
                  <a:schemeClr val="dk1"/>
                </a:solidFill>
                <a:latin typeface="Arial"/>
                <a:ea typeface="Arial"/>
                <a:cs typeface="Arial"/>
                <a:sym typeface="Arial"/>
              </a:rPr>
              <a:t>••</a:t>
            </a:r>
            <a:endParaRPr sz="1500">
              <a:solidFill>
                <a:schemeClr val="dk1"/>
              </a:solidFill>
              <a:latin typeface="Arial"/>
              <a:ea typeface="Arial"/>
              <a:cs typeface="Arial"/>
              <a:sym typeface="Arial"/>
            </a:endParaRPr>
          </a:p>
          <a:p>
            <a:pPr indent="0" lvl="0" marL="0" rtl="0" algn="l">
              <a:lnSpc>
                <a:spcPct val="90000"/>
              </a:lnSpc>
              <a:spcBef>
                <a:spcPts val="1000"/>
              </a:spcBef>
              <a:spcAft>
                <a:spcPts val="0"/>
              </a:spcAft>
              <a:buNone/>
            </a:pPr>
            <a:r>
              <a:t/>
            </a:r>
            <a:endParaRPr sz="14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lang="en" sz="1500">
                <a:solidFill>
                  <a:srgbClr val="FFFFFF"/>
                </a:solidFill>
                <a:latin typeface="Arial"/>
                <a:ea typeface="Arial"/>
                <a:cs typeface="Arial"/>
                <a:sym typeface="Arial"/>
              </a:rPr>
              <a:t>Washington crime rates are 102% higher than the national average.</a:t>
            </a:r>
            <a:endParaRPr sz="15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lang="en" sz="1500">
                <a:solidFill>
                  <a:srgbClr val="FFFFFF"/>
                </a:solidFill>
                <a:latin typeface="Arial"/>
                <a:ea typeface="Arial"/>
                <a:cs typeface="Arial"/>
                <a:sym typeface="Arial"/>
              </a:rPr>
              <a:t>In Washington, DC, you have a 1 in 107 chance of falling victim to a violent crime, such as rape, robbery, assault, or even murder.</a:t>
            </a:r>
            <a:endParaRPr sz="15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lang="en" sz="1500">
                <a:solidFill>
                  <a:srgbClr val="FFFFFF"/>
                </a:solidFill>
                <a:latin typeface="Arial"/>
                <a:ea typeface="Arial"/>
                <a:cs typeface="Arial"/>
                <a:sym typeface="Arial"/>
              </a:rPr>
              <a:t>In terms of property crime, your chances of being a victim are 1 in 24. These crimes include theft, vehicle theft, and burglary.</a:t>
            </a:r>
            <a:endParaRPr sz="15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lang="en" sz="1500">
                <a:solidFill>
                  <a:schemeClr val="dk1"/>
                </a:solidFill>
                <a:latin typeface="Arial"/>
                <a:ea typeface="Arial"/>
                <a:cs typeface="Arial"/>
                <a:sym typeface="Arial"/>
              </a:rPr>
              <a:t>•</a:t>
            </a:r>
            <a:r>
              <a:rPr lang="en" sz="1500">
                <a:solidFill>
                  <a:srgbClr val="FFFFFF"/>
                </a:solidFill>
                <a:latin typeface="Arial"/>
                <a:ea typeface="Arial"/>
                <a:cs typeface="Arial"/>
                <a:sym typeface="Arial"/>
              </a:rPr>
              <a:t>In Washington you have a 1 in 20 chance of becoming a victim of crime</a:t>
            </a:r>
            <a:endParaRPr sz="1500">
              <a:solidFill>
                <a:srgbClr val="FFFFFF"/>
              </a:solidFill>
              <a:latin typeface="Arial"/>
              <a:ea typeface="Arial"/>
              <a:cs typeface="Arial"/>
              <a:sym typeface="Arial"/>
            </a:endParaRPr>
          </a:p>
          <a:p>
            <a:pPr indent="0" lvl="0" marL="0" rtl="0" algn="l">
              <a:lnSpc>
                <a:spcPct val="90000"/>
              </a:lnSpc>
              <a:spcBef>
                <a:spcPts val="1000"/>
              </a:spcBef>
              <a:spcAft>
                <a:spcPts val="0"/>
              </a:spcAft>
              <a:buNone/>
            </a:pPr>
            <a:r>
              <a:rPr lang="en" sz="1500">
                <a:solidFill>
                  <a:schemeClr val="dk1"/>
                </a:solidFill>
                <a:latin typeface="Arial"/>
                <a:ea typeface="Arial"/>
                <a:cs typeface="Arial"/>
                <a:sym typeface="Arial"/>
              </a:rPr>
              <a:t>•</a:t>
            </a:r>
            <a:endParaRPr sz="1500">
              <a:solidFill>
                <a:schemeClr val="dk1"/>
              </a:solidFill>
              <a:latin typeface="Arial"/>
              <a:ea typeface="Arial"/>
              <a:cs typeface="Arial"/>
              <a:sym typeface="Arial"/>
            </a:endParaRPr>
          </a:p>
          <a:p>
            <a:pPr indent="0" lvl="0" marL="0" rtl="0" algn="l">
              <a:lnSpc>
                <a:spcPct val="90000"/>
              </a:lnSpc>
              <a:spcBef>
                <a:spcPts val="1000"/>
              </a:spcBef>
              <a:spcAft>
                <a:spcPts val="0"/>
              </a:spcAft>
              <a:buNone/>
            </a:pPr>
            <a:r>
              <a:rPr lang="en" sz="1200">
                <a:solidFill>
                  <a:schemeClr val="dk1"/>
                </a:solidFill>
                <a:latin typeface="Arial"/>
                <a:ea typeface="Arial"/>
                <a:cs typeface="Arial"/>
                <a:sym typeface="Arial"/>
              </a:rPr>
              <a:t>•</a:t>
            </a:r>
            <a:r>
              <a:rPr lang="en" sz="1000" u="sng">
                <a:solidFill>
                  <a:schemeClr val="hlink"/>
                </a:solidFill>
                <a:latin typeface="Arial"/>
                <a:ea typeface="Arial"/>
                <a:cs typeface="Arial"/>
                <a:sym typeface="Arial"/>
                <a:hlinkClick r:id="rId3"/>
              </a:rPr>
              <a:t>https://www.areavibes.com/washington-dc/crime/</a:t>
            </a:r>
            <a:endParaRPr sz="1000" u="sng">
              <a:solidFill>
                <a:schemeClr val="hlink"/>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1900">
              <a:solidFill>
                <a:schemeClr val="dk1"/>
              </a:solidFill>
              <a:latin typeface="Arial"/>
              <a:ea typeface="Arial"/>
              <a:cs typeface="Arial"/>
              <a:sym typeface="Arial"/>
            </a:endParaRPr>
          </a:p>
          <a:p>
            <a:pPr indent="0" lvl="0" marL="0" rtl="0" algn="l">
              <a:spcBef>
                <a:spcPts val="0"/>
              </a:spcBef>
              <a:spcAft>
                <a:spcPts val="1600"/>
              </a:spcAft>
              <a:buNone/>
            </a:pPr>
            <a:r>
              <a:t/>
            </a:r>
            <a:endParaRPr sz="1700"/>
          </a:p>
        </p:txBody>
      </p:sp>
      <p:pic>
        <p:nvPicPr>
          <p:cNvPr id="103" name="Google Shape;103;p18"/>
          <p:cNvPicPr preferRelativeResize="0"/>
          <p:nvPr/>
        </p:nvPicPr>
        <p:blipFill>
          <a:blip r:embed="rId4">
            <a:alphaModFix/>
          </a:blip>
          <a:stretch>
            <a:fillRect/>
          </a:stretch>
        </p:blipFill>
        <p:spPr>
          <a:xfrm>
            <a:off x="0" y="612150"/>
            <a:ext cx="4572001" cy="37648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&amp; Insights</a:t>
            </a:r>
            <a:endParaRPr/>
          </a:p>
        </p:txBody>
      </p:sp>
      <p:sp>
        <p:nvSpPr>
          <p:cNvPr id="109" name="Google Shape;109;p19"/>
          <p:cNvSpPr txBox="1"/>
          <p:nvPr>
            <p:ph idx="4294967295" type="body"/>
          </p:nvPr>
        </p:nvSpPr>
        <p:spPr>
          <a:xfrm>
            <a:off x="499150" y="1223587"/>
            <a:ext cx="2494500" cy="89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0000"/>
                </a:solidFill>
              </a:rPr>
              <a:t>Does the number of people below the poverty line in a given Census Tract affect how many crimes are committed in that area?</a:t>
            </a:r>
            <a:endParaRPr sz="1300">
              <a:solidFill>
                <a:srgbClr val="000000"/>
              </a:solidFill>
            </a:endParaRPr>
          </a:p>
        </p:txBody>
      </p:sp>
      <p:sp>
        <p:nvSpPr>
          <p:cNvPr id="110" name="Google Shape;110;p19"/>
          <p:cNvSpPr txBox="1"/>
          <p:nvPr>
            <p:ph idx="4294967295" type="body"/>
          </p:nvPr>
        </p:nvSpPr>
        <p:spPr>
          <a:xfrm>
            <a:off x="424825" y="2467525"/>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Null Hypothesis </a:t>
            </a:r>
            <a:r>
              <a:rPr lang="en" sz="1300">
                <a:solidFill>
                  <a:srgbClr val="282828"/>
                </a:solidFill>
                <a:highlight>
                  <a:srgbClr val="FFFFFF"/>
                </a:highlight>
                <a:latin typeface="Georgia"/>
                <a:ea typeface="Georgia"/>
                <a:cs typeface="Georgia"/>
                <a:sym typeface="Georgia"/>
              </a:rPr>
              <a:t>​</a:t>
            </a:r>
            <a:r>
              <a:rPr i="1" lang="en" sz="1300">
                <a:solidFill>
                  <a:srgbClr val="282828"/>
                </a:solidFill>
                <a:latin typeface="Georgia"/>
                <a:ea typeface="Georgia"/>
                <a:cs typeface="Georgia"/>
                <a:sym typeface="Georgia"/>
              </a:rPr>
              <a:t>H</a:t>
            </a:r>
            <a:r>
              <a:rPr lang="en" sz="1100">
                <a:solidFill>
                  <a:srgbClr val="333333"/>
                </a:solidFill>
                <a:latin typeface="Georgia"/>
                <a:ea typeface="Georgia"/>
                <a:cs typeface="Georgia"/>
                <a:sym typeface="Georgia"/>
              </a:rPr>
              <a:t>0</a:t>
            </a:r>
            <a:r>
              <a:rPr lang="en" sz="1600"/>
              <a:t>:</a:t>
            </a:r>
            <a:endParaRPr sz="1600"/>
          </a:p>
          <a:p>
            <a:pPr indent="0" lvl="0" marL="0" rtl="0" algn="l">
              <a:spcBef>
                <a:spcPts val="1600"/>
              </a:spcBef>
              <a:spcAft>
                <a:spcPts val="1600"/>
              </a:spcAft>
              <a:buNone/>
            </a:pPr>
            <a:r>
              <a:rPr lang="en" sz="1600"/>
              <a:t>There is no causal relationship between number of people below the poverty line and crime rates in a given Census Tract. </a:t>
            </a:r>
            <a:endParaRPr sz="1600"/>
          </a:p>
        </p:txBody>
      </p:sp>
      <p:grpSp>
        <p:nvGrpSpPr>
          <p:cNvPr id="111" name="Google Shape;111;p19"/>
          <p:cNvGrpSpPr/>
          <p:nvPr/>
        </p:nvGrpSpPr>
        <p:grpSpPr>
          <a:xfrm>
            <a:off x="3320392" y="1304875"/>
            <a:ext cx="5174179" cy="3416400"/>
            <a:chOff x="3320450" y="1304875"/>
            <a:chExt cx="2632500" cy="3416400"/>
          </a:xfrm>
        </p:grpSpPr>
        <p:sp>
          <p:nvSpPr>
            <p:cNvPr id="112" name="Google Shape;112;p19"/>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9"/>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Questions Covered</a:t>
            </a:r>
            <a:endParaRPr>
              <a:solidFill>
                <a:schemeClr val="lt1"/>
              </a:solidFill>
            </a:endParaRPr>
          </a:p>
        </p:txBody>
      </p:sp>
      <p:sp>
        <p:nvSpPr>
          <p:cNvPr id="115" name="Google Shape;115;p19"/>
          <p:cNvSpPr txBox="1"/>
          <p:nvPr>
            <p:ph idx="4294967295" type="body"/>
          </p:nvPr>
        </p:nvSpPr>
        <p:spPr>
          <a:xfrm>
            <a:off x="3396775" y="1850300"/>
            <a:ext cx="4986900" cy="279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Does a higher population affect total crime?</a:t>
            </a:r>
            <a:endParaRPr sz="1600"/>
          </a:p>
          <a:p>
            <a:pPr indent="-330200" lvl="0" marL="457200" rtl="0" algn="l">
              <a:spcBef>
                <a:spcPts val="0"/>
              </a:spcBef>
              <a:spcAft>
                <a:spcPts val="0"/>
              </a:spcAft>
              <a:buSzPts val="1600"/>
              <a:buChar char="●"/>
            </a:pPr>
            <a:r>
              <a:rPr lang="en" sz="1600"/>
              <a:t>Will a higher percentage of poverty mean more crime in that area?</a:t>
            </a:r>
            <a:endParaRPr sz="1600"/>
          </a:p>
          <a:p>
            <a:pPr indent="-330200" lvl="0" marL="457200" rtl="0" algn="l">
              <a:spcBef>
                <a:spcPts val="0"/>
              </a:spcBef>
              <a:spcAft>
                <a:spcPts val="0"/>
              </a:spcAft>
              <a:buSzPts val="1600"/>
              <a:buChar char="●"/>
            </a:pPr>
            <a:r>
              <a:rPr lang="en" sz="1600"/>
              <a:t>Does living in an area with little to no poverty prevent you from experiencing crime?</a:t>
            </a:r>
            <a:endParaRPr sz="1600"/>
          </a:p>
          <a:p>
            <a:pPr indent="-330200" lvl="0" marL="457200" rtl="0" algn="l">
              <a:spcBef>
                <a:spcPts val="0"/>
              </a:spcBef>
              <a:spcAft>
                <a:spcPts val="0"/>
              </a:spcAft>
              <a:buSzPts val="1600"/>
              <a:buChar char="●"/>
            </a:pPr>
            <a:r>
              <a:rPr lang="en" sz="1600"/>
              <a:t>Identify patterns in crime over time</a:t>
            </a:r>
            <a:endParaRPr sz="1600"/>
          </a:p>
          <a:p>
            <a:pPr indent="-330200" lvl="0" marL="457200" rtl="0" algn="l">
              <a:spcBef>
                <a:spcPts val="0"/>
              </a:spcBef>
              <a:spcAft>
                <a:spcPts val="0"/>
              </a:spcAft>
              <a:buSzPts val="1600"/>
              <a:buChar char="●"/>
            </a:pPr>
            <a:r>
              <a:rPr lang="en" sz="1600"/>
              <a:t>Which areas have the highest amount of crime?</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265200"/>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Poverty Dataset</a:t>
            </a:r>
            <a:endParaRPr/>
          </a:p>
        </p:txBody>
      </p:sp>
      <p:pic>
        <p:nvPicPr>
          <p:cNvPr id="121" name="Google Shape;121;p20"/>
          <p:cNvPicPr preferRelativeResize="0"/>
          <p:nvPr/>
        </p:nvPicPr>
        <p:blipFill>
          <a:blip r:embed="rId3">
            <a:alphaModFix/>
          </a:blip>
          <a:stretch>
            <a:fillRect/>
          </a:stretch>
        </p:blipFill>
        <p:spPr>
          <a:xfrm>
            <a:off x="0" y="1205700"/>
            <a:ext cx="4352850" cy="2642450"/>
          </a:xfrm>
          <a:prstGeom prst="rect">
            <a:avLst/>
          </a:prstGeom>
          <a:noFill/>
          <a:ln>
            <a:noFill/>
          </a:ln>
        </p:spPr>
      </p:pic>
      <p:pic>
        <p:nvPicPr>
          <p:cNvPr id="122" name="Google Shape;122;p20"/>
          <p:cNvPicPr preferRelativeResize="0"/>
          <p:nvPr/>
        </p:nvPicPr>
        <p:blipFill>
          <a:blip r:embed="rId4">
            <a:alphaModFix/>
          </a:blip>
          <a:stretch>
            <a:fillRect/>
          </a:stretch>
        </p:blipFill>
        <p:spPr>
          <a:xfrm>
            <a:off x="4527175" y="1149675"/>
            <a:ext cx="4305125" cy="284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Exploration- Poverty Dataset</a:t>
            </a:r>
            <a:endParaRPr/>
          </a:p>
          <a:p>
            <a:pPr indent="0" lvl="0" marL="0" rtl="0" algn="l">
              <a:spcBef>
                <a:spcPts val="0"/>
              </a:spcBef>
              <a:spcAft>
                <a:spcPts val="0"/>
              </a:spcAft>
              <a:buNone/>
            </a:pPr>
            <a:r>
              <a:t/>
            </a:r>
            <a:endParaRPr/>
          </a:p>
        </p:txBody>
      </p:sp>
      <p:pic>
        <p:nvPicPr>
          <p:cNvPr id="128" name="Google Shape;128;p21"/>
          <p:cNvPicPr preferRelativeResize="0"/>
          <p:nvPr/>
        </p:nvPicPr>
        <p:blipFill>
          <a:blip r:embed="rId3">
            <a:alphaModFix/>
          </a:blip>
          <a:stretch>
            <a:fillRect/>
          </a:stretch>
        </p:blipFill>
        <p:spPr>
          <a:xfrm>
            <a:off x="427578" y="1058225"/>
            <a:ext cx="3341850" cy="2852625"/>
          </a:xfrm>
          <a:prstGeom prst="rect">
            <a:avLst/>
          </a:prstGeom>
          <a:noFill/>
          <a:ln>
            <a:noFill/>
          </a:ln>
        </p:spPr>
      </p:pic>
      <p:pic>
        <p:nvPicPr>
          <p:cNvPr id="129" name="Google Shape;129;p21"/>
          <p:cNvPicPr preferRelativeResize="0"/>
          <p:nvPr/>
        </p:nvPicPr>
        <p:blipFill>
          <a:blip r:embed="rId4">
            <a:alphaModFix/>
          </a:blip>
          <a:stretch>
            <a:fillRect/>
          </a:stretch>
        </p:blipFill>
        <p:spPr>
          <a:xfrm>
            <a:off x="4013475" y="1058225"/>
            <a:ext cx="4243450" cy="256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